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2" r:id="rId3"/>
    <p:sldId id="264" r:id="rId4"/>
    <p:sldId id="277" r:id="rId5"/>
    <p:sldId id="309" r:id="rId6"/>
    <p:sldId id="310" r:id="rId7"/>
    <p:sldId id="266" r:id="rId8"/>
    <p:sldId id="267" r:id="rId9"/>
    <p:sldId id="269" r:id="rId10"/>
    <p:sldId id="270" r:id="rId11"/>
    <p:sldId id="305" r:id="rId12"/>
    <p:sldId id="272" r:id="rId13"/>
    <p:sldId id="279" r:id="rId14"/>
    <p:sldId id="273" r:id="rId15"/>
    <p:sldId id="274" r:id="rId16"/>
    <p:sldId id="280" r:id="rId17"/>
    <p:sldId id="281" r:id="rId18"/>
    <p:sldId id="311" r:id="rId19"/>
    <p:sldId id="283" r:id="rId20"/>
    <p:sldId id="285" r:id="rId21"/>
    <p:sldId id="286" r:id="rId22"/>
    <p:sldId id="312" r:id="rId23"/>
    <p:sldId id="287" r:id="rId24"/>
    <p:sldId id="288" r:id="rId25"/>
    <p:sldId id="289" r:id="rId26"/>
    <p:sldId id="290" r:id="rId27"/>
    <p:sldId id="293" r:id="rId28"/>
    <p:sldId id="294" r:id="rId29"/>
    <p:sldId id="295" r:id="rId30"/>
    <p:sldId id="292" r:id="rId31"/>
    <p:sldId id="291" r:id="rId32"/>
    <p:sldId id="296" r:id="rId33"/>
    <p:sldId id="297" r:id="rId34"/>
    <p:sldId id="298" r:id="rId35"/>
    <p:sldId id="300" r:id="rId36"/>
    <p:sldId id="299" r:id="rId37"/>
    <p:sldId id="301" r:id="rId38"/>
    <p:sldId id="303" r:id="rId39"/>
    <p:sldId id="304" r:id="rId40"/>
    <p:sldId id="30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2153"/>
    <a:srgbClr val="B9E3FF"/>
    <a:srgbClr val="8FD2FF"/>
    <a:srgbClr val="AC082F"/>
    <a:srgbClr val="1A86FC"/>
    <a:srgbClr val="117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>
        <p:scale>
          <a:sx n="75" d="100"/>
          <a:sy n="75" d="100"/>
        </p:scale>
        <p:origin x="72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F1D963-E7E4-44E9-9519-E69F4453DF42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94CFE-7953-4A41-BFE6-F9D142D85E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9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412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604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411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74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1924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368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00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23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0856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286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20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676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974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88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3681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5493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42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964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151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292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3968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742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424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347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203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309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454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1610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7993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86047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667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2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741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350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00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278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642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94CFE-7953-4A41-BFE6-F9D142D85EC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7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BFF7-58BF-E58D-25FE-2A8828B0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ED59CA-9F35-106B-3E29-4A577B7D9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43DF3-4348-D2F3-3901-99A92061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7A2D4-0C05-053A-C3C2-4C3A2F279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82E9-9D11-CE22-588D-D167D021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468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6F46-D44F-300F-C9A4-2C7C8167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7A591-6357-CF24-AC3F-31629743C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81416-37BE-7D24-F0CA-1BACB8FA6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13813-0222-76E1-5280-6D7A11971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C935E-437F-AE00-AD80-6B6B29E9A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055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64795-FC44-1460-023E-8C5B6CF2F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7AEDE-107A-7701-2977-05485FC42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A2013-1822-EDB0-00F6-F13DCBA0D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26AB5-FA91-483F-E532-72DFFBA66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5D800-0295-3027-A821-968BCB220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18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62366-A8C9-471E-AF7C-D1D0752C7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25C44-0C40-D8D0-4326-4C9DA216E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3B0AF-29DC-156A-4E08-8DD7A797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98CA3-4EE5-A130-BE6E-F9C2B1534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DD5D8-77FC-03F0-872B-209720446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34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16D0-B0D0-80A2-D494-53D5AA13F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8E3D-38C8-77E0-BC44-F7C65C97C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62494-0252-1144-73E3-B70CAB1B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0E656-ECA4-C43B-84FF-F99D4B90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E20D2-8724-D08C-A1BD-2CF12459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976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4E48-CD2A-7DDF-D380-400E6D31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2B25E-EFD1-4928-FFE6-72AF39B64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CC266-9347-873C-7859-BCF0D28C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E2554-C063-D38B-6650-67524DC8F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47586-88F6-A590-7CBD-D13F2F8D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FB676-D078-E4A3-FEFC-600381AE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69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F173-372F-80D6-CBD3-20BD81C96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80675-8C64-DB5B-D262-DCC86771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4AB7A-F968-8ECF-6DDE-583A09A12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175B1A-78F0-68A0-8BCD-B3CDADCE02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9BEBB-DC95-36D5-41E9-F8B76A658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829FBA-7E3B-76E9-59FF-F96C3E4C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6DFB97-51D0-3CC6-52EC-058BF5BB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736E6A-2B17-60DF-82B8-FB9E6296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87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0366-1001-3F5C-79FD-C60C0109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B632C-A8F4-C9E8-D345-46B368F0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A2E99-B9B0-E2FB-2885-0CC41D2E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C0356-3AB0-F804-3D66-9063E3999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66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F520CC-079A-8DAF-EA36-3E62D258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45955C-CDB8-D318-C1C8-1547A865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A669-0E4F-377A-4D15-D2F9FE90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32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B93A5-A40B-1964-756D-5BEEAF871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32DCB-59DF-631A-125D-FB473CC14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9CDA0-ABE6-0A4F-C63D-568C01011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7E3AB-6002-06BB-5A34-7FA3B899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10154-2E60-A06C-CBD1-3262E45E5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73020-0CC4-ECE7-2BD3-A873CD4C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20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20C4-9B52-90A7-04BD-C2A01C12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4B6FE-C8EC-8B1A-5FDD-51AA85B02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9704F-E49D-770A-FCB4-793DD820E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3F49E-DC05-6B08-E5BE-035F1D9E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F65DB-0172-8FB6-C056-2F421E600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BDC712-E6CF-E68E-BA16-EA5BA409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94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0C06BE-9A2E-F46D-4B8E-4E7FBF7E6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159E8-1D37-E7A8-F22F-B5F65889C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2E092-44F5-973C-6BC6-0F300F49C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97104-735C-43CD-8B41-79685C299F18}" type="datetimeFigureOut">
              <a:rPr lang="en-IN" smtClean="0"/>
              <a:t>25-05-2024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D2C2B-F102-CD8D-141A-CBA449CD8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A2F48-6C94-5A29-31A9-CD8F22A99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3806D-ACB3-41CE-8CFF-D04EA4A063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94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02/thyroid+diseas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77536" y="0"/>
            <a:ext cx="3860366" cy="4085863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61" y="1445466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72298" y="0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312461" y="1317169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65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-116258" y="1762554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328934" y="2418540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GROUP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1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408282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1" y="1044167"/>
            <a:ext cx="11757535" cy="1920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901940" y="2169076"/>
            <a:ext cx="11757535" cy="4562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On_thyroxine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thyroxine.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Lithium: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uses lithium.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Query_on_thyroxine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queries regarding thyroxine usage.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Query_hypothyroid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the patient's belief of having hypothyroidism.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On_antithyroid_meds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antithyroid medications.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I131_treatment: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undergoing I131 treatment.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Sick: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sick.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Pregnant: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pregnant.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Thyroid_surgery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undergone thyroid surgery.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4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Tumor: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a tumor.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Hypopituitary: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indicating a condition related to the </a:t>
            </a:r>
            <a:r>
              <a:rPr lang="en-US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hyperpituitary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gland.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Psych: </a:t>
            </a: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a psychological condition.</a:t>
            </a:r>
            <a:endParaRPr lang="en-IN" sz="100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Heart with pulse with solid fill">
            <a:extLst>
              <a:ext uri="{FF2B5EF4-FFF2-40B4-BE49-F238E27FC236}">
                <a16:creationId xmlns:a16="http://schemas.microsoft.com/office/drawing/2014/main" id="{83568B71-7D78-B0C4-E6A7-1ED0A32E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74066" y="248275"/>
            <a:ext cx="2715994" cy="271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7960"/>
      </p:ext>
    </p:extLst>
  </p:cSld>
  <p:clrMapOvr>
    <a:masterClrMapping/>
  </p:clrMapOvr>
  <p:transition spd="slow">
    <p:wipe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788132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1" y="1044167"/>
            <a:ext cx="11757535" cy="192010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algn="l">
              <a:lnSpc>
                <a:spcPct val="100000"/>
              </a:lnSpc>
            </a:pPr>
            <a:endParaRPr lang="en-US" sz="32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Heart with pulse with solid fill">
            <a:extLst>
              <a:ext uri="{FF2B5EF4-FFF2-40B4-BE49-F238E27FC236}">
                <a16:creationId xmlns:a16="http://schemas.microsoft.com/office/drawing/2014/main" id="{83568B71-7D78-B0C4-E6A7-1ED0A32E0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403173" y="248760"/>
            <a:ext cx="3461320" cy="346132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F7B56B-C2A9-609D-86C2-0A4ECB838A9B}"/>
              </a:ext>
            </a:extLst>
          </p:cNvPr>
          <p:cNvSpPr txBox="1">
            <a:spLocks/>
          </p:cNvSpPr>
          <p:nvPr/>
        </p:nvSpPr>
        <p:spPr>
          <a:xfrm>
            <a:off x="901940" y="2169076"/>
            <a:ext cx="11757535" cy="4562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On_thyroxine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thyroxine.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Lithium: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uses lithium.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Query_on_thyroxine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queries regarding thyroxine usage.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Query_hypothyroid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the patient's belief of having hypothyroidism.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On_antithyroid_meds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on antithyroid medications.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I131_treatment: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undergoing I131 treatment.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Sick: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sick.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Pregnant: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is pregnant.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Thyroid_surgery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undergone thyroid surgery.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Tumor: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the patient has a tumor.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Hypopituitary: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indicating a condition related to the </a:t>
            </a:r>
            <a:r>
              <a:rPr lang="en-US" sz="16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hyperpituitary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gland.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Psych: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a psychological condition.</a:t>
            </a:r>
            <a:endParaRPr lang="en-IN" sz="100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71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87621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17232" y="1170039"/>
            <a:ext cx="11757535" cy="584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863857" y="2323995"/>
            <a:ext cx="11086082" cy="432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TSH: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TSH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T3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TT4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T4U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FTI: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FTI level in the blood.</a:t>
            </a:r>
          </a:p>
          <a:p>
            <a:pPr algn="l">
              <a:lnSpc>
                <a:spcPct val="15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TBG: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TBG level in the blood.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TSH_measured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TSH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T3_measured: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T3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TT4_measured: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TT4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T4U_measured: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T4U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FTI_measured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FTI was measured.</a:t>
            </a:r>
          </a:p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400" b="1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TBG_measured</a:t>
            </a:r>
            <a:r>
              <a:rPr lang="en-US" sz="1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TBG was measured.</a:t>
            </a:r>
          </a:p>
        </p:txBody>
      </p:sp>
      <p:pic>
        <p:nvPicPr>
          <p:cNvPr id="4" name="Graphic 3" descr="Test tubes with solid fill">
            <a:extLst>
              <a:ext uri="{FF2B5EF4-FFF2-40B4-BE49-F238E27FC236}">
                <a16:creationId xmlns:a16="http://schemas.microsoft.com/office/drawing/2014/main" id="{1CE79EC8-5D82-CCF3-628A-8D0047FC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505192" y="1170039"/>
            <a:ext cx="2773294" cy="277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30889"/>
      </p:ext>
    </p:extLst>
  </p:cSld>
  <p:clrMapOvr>
    <a:masterClrMapping/>
  </p:clrMapOvr>
  <p:transition spd="slow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87621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17232" y="1101213"/>
            <a:ext cx="11757535" cy="58452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  <a:endParaRPr lang="en-US" sz="36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3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888685" y="2203024"/>
            <a:ext cx="11086082" cy="43287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TSH: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TSH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T3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TT4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T4U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FTI: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FTI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TBG: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Float value representing the TBG level in the blood.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TSH_measured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TSH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T3_measured: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T3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TT4_measured: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TT4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T4U_measured: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T4U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FTI_measured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FTI was measured.</a:t>
            </a:r>
          </a:p>
          <a:p>
            <a:pPr algn="l">
              <a:lnSpc>
                <a:spcPct val="150000"/>
              </a:lnSpc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TBG_measured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indicating whether TBG was measured.</a:t>
            </a:r>
          </a:p>
        </p:txBody>
      </p:sp>
      <p:pic>
        <p:nvPicPr>
          <p:cNvPr id="4" name="Graphic 3" descr="Test tubes with solid fill">
            <a:extLst>
              <a:ext uri="{FF2B5EF4-FFF2-40B4-BE49-F238E27FC236}">
                <a16:creationId xmlns:a16="http://schemas.microsoft.com/office/drawing/2014/main" id="{1CE79EC8-5D82-CCF3-628A-8D0047FC1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97442" y="823716"/>
            <a:ext cx="3128528" cy="312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01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130710"/>
            <a:ext cx="11757535" cy="57272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Others</a:t>
            </a:r>
          </a:p>
          <a:p>
            <a:pPr algn="l">
              <a:lnSpc>
                <a:spcPct val="170000"/>
              </a:lnSpc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794591" y="4218039"/>
            <a:ext cx="11155350" cy="1430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Referral_source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String indicating the source of patient referral.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Target: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String indicating the medical diagnosis of hyperthyroidism.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Patient_id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String representing a unique identifier for each patient.</a:t>
            </a:r>
            <a:endParaRPr lang="en-IN" sz="200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4D73219-EBDF-EC34-5EFC-5244A4A08900}"/>
              </a:ext>
            </a:extLst>
          </p:cNvPr>
          <p:cNvSpPr/>
          <p:nvPr/>
        </p:nvSpPr>
        <p:spPr>
          <a:xfrm rot="392418">
            <a:off x="273268" y="445011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Graphic 4" descr="Heartbeat with solid fill">
            <a:extLst>
              <a:ext uri="{FF2B5EF4-FFF2-40B4-BE49-F238E27FC236}">
                <a16:creationId xmlns:a16="http://schemas.microsoft.com/office/drawing/2014/main" id="{0DB6A5DC-114B-3AFA-2333-3A9DD1235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672723" y="1209483"/>
            <a:ext cx="3829749" cy="382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29970"/>
      </p:ext>
    </p:extLst>
  </p:cSld>
  <p:clrMapOvr>
    <a:masterClrMapping/>
  </p:clrMapOvr>
  <p:transition spd="slow">
    <p:wipe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340578" y="-1385803"/>
            <a:ext cx="10608204" cy="3252351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02647" h="15413138">
                <a:moveTo>
                  <a:pt x="11352" y="13197964"/>
                </a:moveTo>
                <a:cubicBezTo>
                  <a:pt x="-178039" y="10749516"/>
                  <a:pt x="2038482" y="1186622"/>
                  <a:pt x="3953698" y="111497"/>
                </a:cubicBezTo>
                <a:cubicBezTo>
                  <a:pt x="5868914" y="-963628"/>
                  <a:pt x="11502647" y="6073870"/>
                  <a:pt x="11502647" y="6747216"/>
                </a:cubicBezTo>
                <a:cubicBezTo>
                  <a:pt x="11502647" y="7420562"/>
                  <a:pt x="7005259" y="13727059"/>
                  <a:pt x="5090043" y="14802184"/>
                </a:cubicBezTo>
                <a:cubicBezTo>
                  <a:pt x="3174827" y="15877309"/>
                  <a:pt x="200743" y="15646412"/>
                  <a:pt x="11352" y="1319796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summary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Primary emphasis on Multi-classification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 Variety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Boolean and Numeric Variables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Target Variable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Patient Identifier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Referral Source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Graphic 4" descr="Statistics with solid fill">
            <a:extLst>
              <a:ext uri="{FF2B5EF4-FFF2-40B4-BE49-F238E27FC236}">
                <a16:creationId xmlns:a16="http://schemas.microsoft.com/office/drawing/2014/main" id="{9C3A27A7-0C4C-87B3-8FBC-355F8EBC0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2561" y="996811"/>
            <a:ext cx="6565000" cy="6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5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B07933-AF9D-3CA6-5388-265A145B11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9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184" b="-5906"/>
          <a:stretch/>
        </p:blipFill>
        <p:spPr>
          <a:xfrm>
            <a:off x="-233751" y="-324091"/>
            <a:ext cx="12425751" cy="7604567"/>
          </a:xfrm>
          <a:custGeom>
            <a:avLst/>
            <a:gdLst>
              <a:gd name="connsiteX0" fmla="*/ 3507912 w 12425751"/>
              <a:gd name="connsiteY0" fmla="*/ 258 h 6732726"/>
              <a:gd name="connsiteX1" fmla="*/ 10064049 w 12425751"/>
              <a:gd name="connsiteY1" fmla="*/ 385907 h 6732726"/>
              <a:gd name="connsiteX2" fmla="*/ 11804156 w 12425751"/>
              <a:gd name="connsiteY2" fmla="*/ 3359683 h 6732726"/>
              <a:gd name="connsiteX3" fmla="*/ 1525405 w 12425751"/>
              <a:gd name="connsiteY3" fmla="*/ 6664526 h 6732726"/>
              <a:gd name="connsiteX4" fmla="*/ 64725 w 12425751"/>
              <a:gd name="connsiteY4" fmla="*/ 127663 h 6732726"/>
              <a:gd name="connsiteX5" fmla="*/ 3507912 w 12425751"/>
              <a:gd name="connsiteY5" fmla="*/ 258 h 67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5751" h="6732726">
                <a:moveTo>
                  <a:pt x="3507912" y="258"/>
                </a:moveTo>
                <a:cubicBezTo>
                  <a:pt x="5943332" y="-5466"/>
                  <a:pt x="8963478" y="82906"/>
                  <a:pt x="10064049" y="385907"/>
                </a:cubicBezTo>
                <a:cubicBezTo>
                  <a:pt x="12020621" y="924578"/>
                  <a:pt x="13227264" y="2313246"/>
                  <a:pt x="11804156" y="3359683"/>
                </a:cubicBezTo>
                <a:cubicBezTo>
                  <a:pt x="10381048" y="4406119"/>
                  <a:pt x="3481978" y="7203196"/>
                  <a:pt x="1525405" y="6664526"/>
                </a:cubicBezTo>
                <a:cubicBezTo>
                  <a:pt x="-431166" y="6125856"/>
                  <a:pt x="45347" y="268419"/>
                  <a:pt x="64725" y="127663"/>
                </a:cubicBezTo>
                <a:cubicBezTo>
                  <a:pt x="73203" y="66082"/>
                  <a:pt x="1613696" y="4709"/>
                  <a:pt x="3507912" y="258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110000" y="3246972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000" b="1" dirty="0" err="1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54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thruBlk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51920" y="625475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568248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A7CA8-2446-1C00-2E24-0A885AD7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3095" y="916116"/>
            <a:ext cx="5583587" cy="589800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DA6AF3-71D4-D5E8-E7D8-9E0C4938BCCF}"/>
              </a:ext>
            </a:extLst>
          </p:cNvPr>
          <p:cNvSpPr txBox="1">
            <a:spLocks/>
          </p:cNvSpPr>
          <p:nvPr/>
        </p:nvSpPr>
        <p:spPr>
          <a:xfrm>
            <a:off x="6403890" y="1215658"/>
            <a:ext cx="6312310" cy="4426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Duplicates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Heatmap – Null values</a:t>
            </a:r>
            <a:endParaRPr lang="en-US" sz="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at Random (MAR)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Not at Random (MNAR)</a:t>
            </a:r>
            <a:endParaRPr lang="en-IN" sz="3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34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61752" y="625475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568248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A7CA8-2446-1C00-2E24-0A885AD7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9902" y="1380717"/>
            <a:ext cx="4724398" cy="49904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DA6AF3-71D4-D5E8-E7D8-9E0C4938BCCF}"/>
              </a:ext>
            </a:extLst>
          </p:cNvPr>
          <p:cNvSpPr txBox="1">
            <a:spLocks/>
          </p:cNvSpPr>
          <p:nvPr/>
        </p:nvSpPr>
        <p:spPr>
          <a:xfrm>
            <a:off x="5527318" y="1215658"/>
            <a:ext cx="6680900" cy="44266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</a:t>
            </a:r>
            <a:r>
              <a:rPr lang="en-US" sz="24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Duplicates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Heatmap – Null values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at Random (MAR)</a:t>
            </a: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Not at Random (MNAR)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88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672262" y="-28892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ECDF243-F446-72C2-5BE2-5C65E1F95852}"/>
              </a:ext>
            </a:extLst>
          </p:cNvPr>
          <p:cNvSpPr txBox="1">
            <a:spLocks/>
          </p:cNvSpPr>
          <p:nvPr/>
        </p:nvSpPr>
        <p:spPr>
          <a:xfrm>
            <a:off x="434465" y="568248"/>
            <a:ext cx="611382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5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AE303D-0112-DAB6-A571-119B9B61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39" y="1311854"/>
            <a:ext cx="10346122" cy="508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5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3">
            <a:extLst>
              <a:ext uri="{FF2B5EF4-FFF2-40B4-BE49-F238E27FC236}">
                <a16:creationId xmlns:a16="http://schemas.microsoft.com/office/drawing/2014/main" id="{65D54328-BC5E-FFD8-EDC0-7DC9740F338C}"/>
              </a:ext>
            </a:extLst>
          </p:cNvPr>
          <p:cNvSpPr/>
          <p:nvPr/>
        </p:nvSpPr>
        <p:spPr>
          <a:xfrm rot="392418">
            <a:off x="78926" y="3238900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 rot="10800000">
            <a:off x="11698661" y="618773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65005" y="-6854036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80377" y="2208099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Hypothyroidism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2E5B01-4817-A39E-75FF-D0D0A5A1C545}"/>
              </a:ext>
            </a:extLst>
          </p:cNvPr>
          <p:cNvSpPr txBox="1">
            <a:spLocks/>
          </p:cNvSpPr>
          <p:nvPr/>
        </p:nvSpPr>
        <p:spPr>
          <a:xfrm>
            <a:off x="380377" y="3338585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“Underactive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Low level hormone release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A7E0E8-D4AF-64C5-405A-DC6DA26ADA90}"/>
              </a:ext>
            </a:extLst>
          </p:cNvPr>
          <p:cNvSpPr txBox="1">
            <a:spLocks/>
          </p:cNvSpPr>
          <p:nvPr/>
        </p:nvSpPr>
        <p:spPr>
          <a:xfrm>
            <a:off x="380377" y="4230750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0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Hyperthyroidism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9B7A85-D491-FF26-7A6E-F1393B1AB021}"/>
              </a:ext>
            </a:extLst>
          </p:cNvPr>
          <p:cNvSpPr txBox="1">
            <a:spLocks/>
          </p:cNvSpPr>
          <p:nvPr/>
        </p:nvSpPr>
        <p:spPr>
          <a:xfrm>
            <a:off x="380377" y="559944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“Overactive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6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High level hormone release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2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5D78ACDA-B706-513A-6436-06D3FCF6655E}"/>
              </a:ext>
            </a:extLst>
          </p:cNvPr>
          <p:cNvSpPr/>
          <p:nvPr/>
        </p:nvSpPr>
        <p:spPr>
          <a:xfrm rot="392418">
            <a:off x="6072243" y="1134262"/>
            <a:ext cx="4899082" cy="356027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01313 w 11699017"/>
              <a:gd name="connsiteY0" fmla="*/ 8404945 h 12395977"/>
              <a:gd name="connsiteX1" fmla="*/ 3998158 w 11699017"/>
              <a:gd name="connsiteY1" fmla="*/ 70201 h 12395977"/>
              <a:gd name="connsiteX2" fmla="*/ 11699017 w 11699017"/>
              <a:gd name="connsiteY2" fmla="*/ 4390802 h 12395977"/>
              <a:gd name="connsiteX3" fmla="*/ 7896586 w 11699017"/>
              <a:gd name="connsiteY3" fmla="*/ 12285821 h 12395977"/>
              <a:gd name="connsiteX4" fmla="*/ 101313 w 11699017"/>
              <a:gd name="connsiteY4" fmla="*/ 8404945 h 12395977"/>
              <a:gd name="connsiteX0" fmla="*/ 95286 w 10431224"/>
              <a:gd name="connsiteY0" fmla="*/ 8427294 h 12438326"/>
              <a:gd name="connsiteX1" fmla="*/ 3992131 w 10431224"/>
              <a:gd name="connsiteY1" fmla="*/ 92550 h 12438326"/>
              <a:gd name="connsiteX2" fmla="*/ 10431225 w 10431224"/>
              <a:gd name="connsiteY2" fmla="*/ 3972222 h 12438326"/>
              <a:gd name="connsiteX3" fmla="*/ 7890559 w 10431224"/>
              <a:gd name="connsiteY3" fmla="*/ 12308170 h 12438326"/>
              <a:gd name="connsiteX4" fmla="*/ 95286 w 10431224"/>
              <a:gd name="connsiteY4" fmla="*/ 8427294 h 12438326"/>
              <a:gd name="connsiteX0" fmla="*/ 138625 w 10474563"/>
              <a:gd name="connsiteY0" fmla="*/ 10267355 h 14291254"/>
              <a:gd name="connsiteX1" fmla="*/ 3498575 w 10474563"/>
              <a:gd name="connsiteY1" fmla="*/ 65347 h 14291254"/>
              <a:gd name="connsiteX2" fmla="*/ 10474564 w 10474563"/>
              <a:gd name="connsiteY2" fmla="*/ 5812283 h 14291254"/>
              <a:gd name="connsiteX3" fmla="*/ 7933898 w 10474563"/>
              <a:gd name="connsiteY3" fmla="*/ 14148231 h 14291254"/>
              <a:gd name="connsiteX4" fmla="*/ 138625 w 10474563"/>
              <a:gd name="connsiteY4" fmla="*/ 10267355 h 14291254"/>
              <a:gd name="connsiteX0" fmla="*/ 76120 w 13361140"/>
              <a:gd name="connsiteY0" fmla="*/ 9270100 h 14195795"/>
              <a:gd name="connsiteX1" fmla="*/ 6385152 w 13361140"/>
              <a:gd name="connsiteY1" fmla="*/ 41714 h 14195795"/>
              <a:gd name="connsiteX2" fmla="*/ 13361141 w 13361140"/>
              <a:gd name="connsiteY2" fmla="*/ 5788650 h 14195795"/>
              <a:gd name="connsiteX3" fmla="*/ 10820475 w 13361140"/>
              <a:gd name="connsiteY3" fmla="*/ 14124598 h 14195795"/>
              <a:gd name="connsiteX4" fmla="*/ 76120 w 13361140"/>
              <a:gd name="connsiteY4" fmla="*/ 9270100 h 1419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1140" h="14195795">
                <a:moveTo>
                  <a:pt x="76120" y="9270100"/>
                </a:moveTo>
                <a:cubicBezTo>
                  <a:pt x="-663100" y="6922953"/>
                  <a:pt x="4170982" y="621956"/>
                  <a:pt x="6385152" y="41714"/>
                </a:cubicBezTo>
                <a:cubicBezTo>
                  <a:pt x="8599322" y="-538528"/>
                  <a:pt x="13361141" y="5115304"/>
                  <a:pt x="13361141" y="5788650"/>
                </a:cubicBezTo>
                <a:cubicBezTo>
                  <a:pt x="13361141" y="6461996"/>
                  <a:pt x="13034645" y="13544356"/>
                  <a:pt x="10820475" y="14124598"/>
                </a:cubicBezTo>
                <a:cubicBezTo>
                  <a:pt x="8606305" y="14704840"/>
                  <a:pt x="815340" y="11617247"/>
                  <a:pt x="76120" y="92701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026" name="Picture 2" descr="6 Common Thyroid Problems and Diseases">
            <a:extLst>
              <a:ext uri="{FF2B5EF4-FFF2-40B4-BE49-F238E27FC236}">
                <a16:creationId xmlns:a16="http://schemas.microsoft.com/office/drawing/2014/main" id="{F9D2F190-EE8E-D6CD-7946-06E717AC58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52" b="29813"/>
          <a:stretch/>
        </p:blipFill>
        <p:spPr bwMode="auto">
          <a:xfrm>
            <a:off x="-1694808" y="176373"/>
            <a:ext cx="7381547" cy="204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E5459E-CDD9-BB0E-6C4A-59CB008516BF}"/>
              </a:ext>
            </a:extLst>
          </p:cNvPr>
          <p:cNvCxnSpPr>
            <a:cxnSpLocks/>
          </p:cNvCxnSpPr>
          <p:nvPr/>
        </p:nvCxnSpPr>
        <p:spPr>
          <a:xfrm>
            <a:off x="2365208" y="1634675"/>
            <a:ext cx="3874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521D7125-FC64-1CC5-C04A-1EC97096D7CE}"/>
              </a:ext>
            </a:extLst>
          </p:cNvPr>
          <p:cNvSpPr txBox="1">
            <a:spLocks/>
          </p:cNvSpPr>
          <p:nvPr/>
        </p:nvSpPr>
        <p:spPr>
          <a:xfrm>
            <a:off x="2752615" y="1267855"/>
            <a:ext cx="1813238" cy="52584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</a:t>
            </a:r>
            <a:r>
              <a:rPr lang="en-IN" sz="20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hyroid</a:t>
            </a: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gland</a:t>
            </a:r>
          </a:p>
        </p:txBody>
      </p:sp>
    </p:spTree>
    <p:extLst>
      <p:ext uri="{BB962C8B-B14F-4D97-AF65-F5344CB8AC3E}">
        <p14:creationId xmlns:p14="http://schemas.microsoft.com/office/powerpoint/2010/main" val="9276259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908238" y="1009510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fr-F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</a:t>
            </a:r>
            <a:endParaRPr lang="en-IN" sz="6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2BF8A-5657-C23B-E7BD-652A60C5B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42" y="1434092"/>
            <a:ext cx="9910916" cy="52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59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14946" y="866796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fr-FR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Distribution</a:t>
            </a:r>
            <a:endParaRPr lang="en-IN" sz="600" b="1" dirty="0">
              <a:solidFill>
                <a:schemeClr val="tx2">
                  <a:lumMod val="60000"/>
                  <a:lumOff val="4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0F01EDEB-3D87-2CDA-A1CA-2474AD5BFDD4}"/>
              </a:ext>
            </a:extLst>
          </p:cNvPr>
          <p:cNvSpPr/>
          <p:nvPr/>
        </p:nvSpPr>
        <p:spPr>
          <a:xfrm>
            <a:off x="766469" y="2053152"/>
            <a:ext cx="4561433" cy="1608843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F9E98D-F144-7A15-DB3D-30462A6C423C}"/>
              </a:ext>
            </a:extLst>
          </p:cNvPr>
          <p:cNvSpPr txBox="1">
            <a:spLocks/>
          </p:cNvSpPr>
          <p:nvPr/>
        </p:nvSpPr>
        <p:spPr>
          <a:xfrm>
            <a:off x="756686" y="1797560"/>
            <a:ext cx="4503533" cy="727872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TSH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B933F3-7346-15AE-885B-1C1723A23B5C}"/>
              </a:ext>
            </a:extLst>
          </p:cNvPr>
          <p:cNvSpPr txBox="1">
            <a:spLocks/>
          </p:cNvSpPr>
          <p:nvPr/>
        </p:nvSpPr>
        <p:spPr>
          <a:xfrm>
            <a:off x="806994" y="2255736"/>
            <a:ext cx="4402919" cy="12113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Heavily right-skewed, with the majority of values clustered below 5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mU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/L.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few outliers exist - very high TSH levels.</a:t>
            </a: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BEB7FEA5-E794-B6FC-8928-88EB3FC2EEDA}"/>
              </a:ext>
            </a:extLst>
          </p:cNvPr>
          <p:cNvSpPr/>
          <p:nvPr/>
        </p:nvSpPr>
        <p:spPr>
          <a:xfrm>
            <a:off x="6375006" y="3496933"/>
            <a:ext cx="4561433" cy="1087579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DA2FFD0-3A1C-E204-4E39-24E302B3E4D2}"/>
              </a:ext>
            </a:extLst>
          </p:cNvPr>
          <p:cNvSpPr txBox="1">
            <a:spLocks/>
          </p:cNvSpPr>
          <p:nvPr/>
        </p:nvSpPr>
        <p:spPr>
          <a:xfrm>
            <a:off x="6432906" y="3237493"/>
            <a:ext cx="4503533" cy="612054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TT4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BA76E56-0C26-FD39-6BD3-10C06DE2EFF7}"/>
              </a:ext>
            </a:extLst>
          </p:cNvPr>
          <p:cNvSpPr txBox="1">
            <a:spLocks/>
          </p:cNvSpPr>
          <p:nvPr/>
        </p:nvSpPr>
        <p:spPr>
          <a:xfrm>
            <a:off x="6392380" y="3496934"/>
            <a:ext cx="4402919" cy="9125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Slightly right-skewed, with most values falling between 80 and 120 ng/dL.</a:t>
            </a:r>
          </a:p>
        </p:txBody>
      </p:sp>
      <p:sp>
        <p:nvSpPr>
          <p:cNvPr id="21" name="Rectangle: Rounded Corners 10">
            <a:extLst>
              <a:ext uri="{FF2B5EF4-FFF2-40B4-BE49-F238E27FC236}">
                <a16:creationId xmlns:a16="http://schemas.microsoft.com/office/drawing/2014/main" id="{A418EEAE-593F-218A-D3CD-138063A818C9}"/>
              </a:ext>
            </a:extLst>
          </p:cNvPr>
          <p:cNvSpPr/>
          <p:nvPr/>
        </p:nvSpPr>
        <p:spPr>
          <a:xfrm>
            <a:off x="749095" y="4204485"/>
            <a:ext cx="5221376" cy="2306547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A862A9D-6F55-F5E0-8871-93B93AAFE05A}"/>
              </a:ext>
            </a:extLst>
          </p:cNvPr>
          <p:cNvSpPr txBox="1">
            <a:spLocks/>
          </p:cNvSpPr>
          <p:nvPr/>
        </p:nvSpPr>
        <p:spPr>
          <a:xfrm>
            <a:off x="766469" y="3979319"/>
            <a:ext cx="5204002" cy="735796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T3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CD59446-1AA9-F353-721C-24102E132EEE}"/>
              </a:ext>
            </a:extLst>
          </p:cNvPr>
          <p:cNvSpPr txBox="1">
            <a:spLocks/>
          </p:cNvSpPr>
          <p:nvPr/>
        </p:nvSpPr>
        <p:spPr>
          <a:xfrm>
            <a:off x="756686" y="4921796"/>
            <a:ext cx="5221376" cy="14625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Approximately normal, centered around 1.5 ng/dL.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spread is relatively narrow, suggesting most individuals have T3 levels within a typical range.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Few outliers exists - very low or high T3 levels.</a:t>
            </a:r>
          </a:p>
        </p:txBody>
      </p:sp>
      <p:sp>
        <p:nvSpPr>
          <p:cNvPr id="24" name="Rectangle: Rounded Corners 10">
            <a:extLst>
              <a:ext uri="{FF2B5EF4-FFF2-40B4-BE49-F238E27FC236}">
                <a16:creationId xmlns:a16="http://schemas.microsoft.com/office/drawing/2014/main" id="{C0DECF6A-1CCB-18C5-46FA-468C73C49AE9}"/>
              </a:ext>
            </a:extLst>
          </p:cNvPr>
          <p:cNvSpPr/>
          <p:nvPr/>
        </p:nvSpPr>
        <p:spPr>
          <a:xfrm>
            <a:off x="7105344" y="5184400"/>
            <a:ext cx="4561433" cy="1336033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728A0FF-8EB4-3953-07AF-076CE59051CE}"/>
              </a:ext>
            </a:extLst>
          </p:cNvPr>
          <p:cNvSpPr txBox="1">
            <a:spLocks/>
          </p:cNvSpPr>
          <p:nvPr/>
        </p:nvSpPr>
        <p:spPr>
          <a:xfrm>
            <a:off x="7134293" y="4921796"/>
            <a:ext cx="4503533" cy="649712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FTI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CA1DD15-7406-75DB-9700-34220E9D0602}"/>
              </a:ext>
            </a:extLst>
          </p:cNvPr>
          <p:cNvSpPr txBox="1">
            <a:spLocks/>
          </p:cNvSpPr>
          <p:nvPr/>
        </p:nvSpPr>
        <p:spPr>
          <a:xfrm>
            <a:off x="7105344" y="5349080"/>
            <a:ext cx="4402919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Slightly right-skewed, mirroring the TT4 distribution.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Most values - 100 &gt;= 140.</a:t>
            </a:r>
          </a:p>
        </p:txBody>
      </p:sp>
      <p:sp>
        <p:nvSpPr>
          <p:cNvPr id="27" name="Rectangle: Rounded Corners 10">
            <a:extLst>
              <a:ext uri="{FF2B5EF4-FFF2-40B4-BE49-F238E27FC236}">
                <a16:creationId xmlns:a16="http://schemas.microsoft.com/office/drawing/2014/main" id="{31E0CABA-4FD3-ACCA-8F15-662219C7D95C}"/>
              </a:ext>
            </a:extLst>
          </p:cNvPr>
          <p:cNvSpPr/>
          <p:nvPr/>
        </p:nvSpPr>
        <p:spPr>
          <a:xfrm>
            <a:off x="7196102" y="1572148"/>
            <a:ext cx="4561433" cy="1346086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878E541-56C2-D8AD-CBFD-4C1726CA03E2}"/>
              </a:ext>
            </a:extLst>
          </p:cNvPr>
          <p:cNvSpPr txBox="1">
            <a:spLocks/>
          </p:cNvSpPr>
          <p:nvPr/>
        </p:nvSpPr>
        <p:spPr>
          <a:xfrm>
            <a:off x="7209543" y="1422743"/>
            <a:ext cx="4503533" cy="614418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68064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234369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166305 h 627762"/>
              <a:gd name="connsiteX1" fmla="*/ 10898066 w 11527153"/>
              <a:gd name="connsiteY1" fmla="*/ 0 h 627762"/>
              <a:gd name="connsiteX2" fmla="*/ 11527153 w 11527153"/>
              <a:gd name="connsiteY2" fmla="*/ 576874 h 627762"/>
              <a:gd name="connsiteX3" fmla="*/ 0 w 11527153"/>
              <a:gd name="connsiteY3" fmla="*/ 627762 h 627762"/>
              <a:gd name="connsiteX4" fmla="*/ 88491 w 11527153"/>
              <a:gd name="connsiteY4" fmla="*/ 166305 h 627762"/>
              <a:gd name="connsiteX0" fmla="*/ 88491 w 11527153"/>
              <a:gd name="connsiteY0" fmla="*/ 0 h 461457"/>
              <a:gd name="connsiteX1" fmla="*/ 10750690 w 11527153"/>
              <a:gd name="connsiteY1" fmla="*/ 315054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27153"/>
              <a:gd name="connsiteY0" fmla="*/ 0 h 461457"/>
              <a:gd name="connsiteX1" fmla="*/ 11399136 w 11527153"/>
              <a:gd name="connsiteY1" fmla="*/ 111402 h 461457"/>
              <a:gd name="connsiteX2" fmla="*/ 11527153 w 11527153"/>
              <a:gd name="connsiteY2" fmla="*/ 410569 h 461457"/>
              <a:gd name="connsiteX3" fmla="*/ 0 w 11527153"/>
              <a:gd name="connsiteY3" fmla="*/ 461457 h 461457"/>
              <a:gd name="connsiteX4" fmla="*/ 88491 w 11527153"/>
              <a:gd name="connsiteY4" fmla="*/ 0 h 461457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46511"/>
              <a:gd name="connsiteY0" fmla="*/ 221846 h 683303"/>
              <a:gd name="connsiteX1" fmla="*/ 11546511 w 11546511"/>
              <a:gd name="connsiteY1" fmla="*/ 0 h 683303"/>
              <a:gd name="connsiteX2" fmla="*/ 11527153 w 11546511"/>
              <a:gd name="connsiteY2" fmla="*/ 632415 h 683303"/>
              <a:gd name="connsiteX3" fmla="*/ 0 w 11546511"/>
              <a:gd name="connsiteY3" fmla="*/ 683303 h 683303"/>
              <a:gd name="connsiteX4" fmla="*/ 88491 w 11546511"/>
              <a:gd name="connsiteY4" fmla="*/ 221846 h 683303"/>
              <a:gd name="connsiteX0" fmla="*/ 88491 w 11527153"/>
              <a:gd name="connsiteY0" fmla="*/ 0 h 676504"/>
              <a:gd name="connsiteX1" fmla="*/ 11399135 w 11527153"/>
              <a:gd name="connsiteY1" fmla="*/ 676503 h 676504"/>
              <a:gd name="connsiteX2" fmla="*/ 11527153 w 11527153"/>
              <a:gd name="connsiteY2" fmla="*/ 410569 h 676504"/>
              <a:gd name="connsiteX3" fmla="*/ 0 w 11527153"/>
              <a:gd name="connsiteY3" fmla="*/ 461457 h 676504"/>
              <a:gd name="connsiteX4" fmla="*/ 88491 w 11527153"/>
              <a:gd name="connsiteY4" fmla="*/ 0 h 676504"/>
              <a:gd name="connsiteX0" fmla="*/ 88491 w 11468202"/>
              <a:gd name="connsiteY0" fmla="*/ 0 h 676503"/>
              <a:gd name="connsiteX1" fmla="*/ 11399135 w 11468202"/>
              <a:gd name="connsiteY1" fmla="*/ 676503 h 676503"/>
              <a:gd name="connsiteX2" fmla="*/ 11468202 w 11468202"/>
              <a:gd name="connsiteY2" fmla="*/ 226086 h 676503"/>
              <a:gd name="connsiteX3" fmla="*/ 0 w 11468202"/>
              <a:gd name="connsiteY3" fmla="*/ 461457 h 676503"/>
              <a:gd name="connsiteX4" fmla="*/ 88491 w 11468202"/>
              <a:gd name="connsiteY4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  <a:gd name="connsiteX0" fmla="*/ 88491 w 11468202"/>
              <a:gd name="connsiteY0" fmla="*/ 0 h 676503"/>
              <a:gd name="connsiteX1" fmla="*/ 6531207 w 11468202"/>
              <a:gd name="connsiteY1" fmla="*/ 306952 h 676503"/>
              <a:gd name="connsiteX2" fmla="*/ 11399135 w 11468202"/>
              <a:gd name="connsiteY2" fmla="*/ 676503 h 676503"/>
              <a:gd name="connsiteX3" fmla="*/ 11468202 w 11468202"/>
              <a:gd name="connsiteY3" fmla="*/ 226086 h 676503"/>
              <a:gd name="connsiteX4" fmla="*/ 0 w 11468202"/>
              <a:gd name="connsiteY4" fmla="*/ 461457 h 676503"/>
              <a:gd name="connsiteX5" fmla="*/ 88491 w 11468202"/>
              <a:gd name="connsiteY5" fmla="*/ 0 h 67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68202" h="676503">
                <a:moveTo>
                  <a:pt x="88491" y="0"/>
                </a:moveTo>
                <a:cubicBezTo>
                  <a:pt x="2216413" y="129054"/>
                  <a:pt x="4403285" y="177898"/>
                  <a:pt x="6531207" y="306952"/>
                </a:cubicBezTo>
                <a:cubicBezTo>
                  <a:pt x="9539167" y="454199"/>
                  <a:pt x="9776492" y="553319"/>
                  <a:pt x="11399135" y="676503"/>
                </a:cubicBezTo>
                <a:lnTo>
                  <a:pt x="11468202" y="226086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T4U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BE839D9-7363-562A-6467-C61426685165}"/>
              </a:ext>
            </a:extLst>
          </p:cNvPr>
          <p:cNvSpPr txBox="1">
            <a:spLocks/>
          </p:cNvSpPr>
          <p:nvPr/>
        </p:nvSpPr>
        <p:spPr>
          <a:xfrm>
            <a:off x="7263858" y="2191853"/>
            <a:ext cx="4402919" cy="7118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Roughly normal, centered around 0.9.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spread is relatively narrow, similar to T3.</a:t>
            </a:r>
          </a:p>
        </p:txBody>
      </p:sp>
    </p:spTree>
    <p:extLst>
      <p:ext uri="{BB962C8B-B14F-4D97-AF65-F5344CB8AC3E}">
        <p14:creationId xmlns:p14="http://schemas.microsoft.com/office/powerpoint/2010/main" val="2555317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54275" y="477990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2A053F-CE10-4512-8236-5D64070DB6AF}"/>
              </a:ext>
            </a:extLst>
          </p:cNvPr>
          <p:cNvSpPr txBox="1">
            <a:spLocks/>
          </p:cNvSpPr>
          <p:nvPr/>
        </p:nvSpPr>
        <p:spPr>
          <a:xfrm>
            <a:off x="6795233" y="1269936"/>
            <a:ext cx="5154705" cy="4586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Dropped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features</a:t>
            </a:r>
          </a:p>
          <a:p>
            <a:pPr algn="l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TBG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2800" i="1" dirty="0" err="1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patient_id</a:t>
            </a:r>
            <a:endParaRPr lang="en-US" sz="2800" i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50000"/>
              </a:lnSpc>
            </a:pPr>
            <a:endParaRPr lang="en-US" sz="10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0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Handled Missing values</a:t>
            </a:r>
          </a:p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Mean: T3, T4U</a:t>
            </a:r>
          </a:p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Mode: Sex</a:t>
            </a:r>
          </a:p>
          <a:p>
            <a:pPr algn="l">
              <a:lnSpc>
                <a:spcPct val="150000"/>
              </a:lnSpc>
            </a:pPr>
            <a:r>
              <a:rPr lang="en-US" sz="28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Median: TSH, TT4, FTI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4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Outcome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2526DC-58EC-393D-C977-7B6F5C2B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9177" y="967874"/>
            <a:ext cx="5431139" cy="57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554275" y="477990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0290D8-8C34-EDE9-C081-1B62EF7CB2FB}"/>
              </a:ext>
            </a:extLst>
          </p:cNvPr>
          <p:cNvSpPr txBox="1">
            <a:spLocks/>
          </p:cNvSpPr>
          <p:nvPr/>
        </p:nvSpPr>
        <p:spPr>
          <a:xfrm>
            <a:off x="434465" y="533748"/>
            <a:ext cx="10823470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Cleaning</a:t>
            </a:r>
            <a:r>
              <a:rPr lang="fr-FR" sz="5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|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Outcome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6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DAD20-4D56-5351-24CC-0C3AA708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25" y="1057328"/>
            <a:ext cx="10361949" cy="547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3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1055353" y="-20969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2875169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Research with solid fill">
            <a:extLst>
              <a:ext uri="{FF2B5EF4-FFF2-40B4-BE49-F238E27FC236}">
                <a16:creationId xmlns:a16="http://schemas.microsoft.com/office/drawing/2014/main" id="{61DF76FE-E159-97D8-791A-4E1CAE6B8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1916" y="304084"/>
            <a:ext cx="3204145" cy="32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14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813293" y="532191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b="0" dirty="0">
              <a:solidFill>
                <a:srgbClr val="EEFFFF"/>
              </a:solidFill>
              <a:effectLst/>
              <a:highlight>
                <a:srgbClr val="212121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1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36F0079-045F-4A1C-3697-32CE172F0065}"/>
              </a:ext>
            </a:extLst>
          </p:cNvPr>
          <p:cNvSpPr txBox="1">
            <a:spLocks/>
          </p:cNvSpPr>
          <p:nvPr/>
        </p:nvSpPr>
        <p:spPr>
          <a:xfrm>
            <a:off x="434465" y="1400072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Outlier Detection</a:t>
            </a:r>
            <a:endParaRPr lang="en-IN" sz="3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79A7EC-ECDE-63A6-2E78-64376C741AC1}"/>
              </a:ext>
            </a:extLst>
          </p:cNvPr>
          <p:cNvSpPr txBox="1">
            <a:spLocks/>
          </p:cNvSpPr>
          <p:nvPr/>
        </p:nvSpPr>
        <p:spPr>
          <a:xfrm>
            <a:off x="1077626" y="4069903"/>
            <a:ext cx="10679909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US" sz="2400" i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Age –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Max. value of 65526 years &amp; a Min. value of 1 year.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 Sigma rule – Normally distributed (roughly)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7368 × 29 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0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1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D7AA09-ADD6-2CEB-7A47-C27D8E58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3" y="905551"/>
            <a:ext cx="11515474" cy="57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bg1"/>
            </a:gs>
            <a:gs pos="83000">
              <a:schemeClr val="bg1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01055" y="0"/>
            <a:ext cx="12191999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"-" indicates no condition requiring comment. 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"X|Y" is interpreted as "consistent with X, but more likely Y". 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Letter	Diagnosis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------	---------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hyperthyroid conditions: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A	hyperthyroid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B	T3 toxic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C	toxic 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goitre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D	secondary toxic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hypothyroid conditions: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E	hypothyroid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F	primary hypothyroid</a:t>
            </a:r>
          </a:p>
          <a:p>
            <a:pPr algn="l">
              <a:lnSpc>
                <a:spcPct val="170000"/>
              </a:lnSpc>
            </a:pPr>
            <a:endParaRPr lang="en-US" sz="14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93BBBB-DC6D-CDEC-0702-35BBF2761CA0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Exploratory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Analysis</a:t>
            </a:r>
            <a:endParaRPr lang="en-IN" sz="1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81081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0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86058" y="0"/>
            <a:ext cx="12192000" cy="6858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G	compensated hypothyroid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H	secondary hypothyroid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binding protein: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I	increased binding protein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J	decreased binding protein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general health: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K	concurrent non-thyroidal illness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replacement therapy: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L	consistent with replacement therapy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M	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underreplaced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59590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34298" y="-991121"/>
            <a:ext cx="12167170" cy="68585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N	</a:t>
            </a:r>
            <a:r>
              <a:rPr lang="en-US" sz="18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overreplaced</a:t>
            </a: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antithyroid treatment: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O	antithyroid drugs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P	I131 treatment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Q	surgery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miscellaneous:</a:t>
            </a:r>
          </a:p>
          <a:p>
            <a:pPr algn="l">
              <a:lnSpc>
                <a:spcPct val="170000"/>
              </a:lnSpc>
            </a:pPr>
            <a:endParaRPr lang="en-US" sz="1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R	discordant assay results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S	elevated TBG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T	elevated thyroid hormones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99687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1">
                <a:lumMod val="20000"/>
                <a:lumOff val="80000"/>
              </a:schemeClr>
            </a:gs>
            <a:gs pos="83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 rot="10800000">
            <a:off x="11698661" y="618773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9DAA887-BF8F-646C-D9EA-1FCBED74A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4665005" y="-6854036"/>
            <a:ext cx="7713557" cy="816413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350382" y="21068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Hypothyroidism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2E5B01-4817-A39E-75FF-D0D0A5A1C545}"/>
              </a:ext>
            </a:extLst>
          </p:cNvPr>
          <p:cNvSpPr txBox="1">
            <a:spLocks/>
          </p:cNvSpPr>
          <p:nvPr/>
        </p:nvSpPr>
        <p:spPr>
          <a:xfrm>
            <a:off x="350382" y="1666288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“Underactive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Low level hormone release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2800" b="1" dirty="0">
              <a:solidFill>
                <a:schemeClr val="tx2">
                  <a:lumMod val="40000"/>
                  <a:lumOff val="6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0A7E0E8-D4AF-64C5-405A-DC6DA26ADA90}"/>
              </a:ext>
            </a:extLst>
          </p:cNvPr>
          <p:cNvSpPr txBox="1">
            <a:spLocks/>
          </p:cNvSpPr>
          <p:nvPr/>
        </p:nvSpPr>
        <p:spPr>
          <a:xfrm>
            <a:off x="350382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Hyperthyroidism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B9B7A85-D491-FF26-7A6E-F1393B1AB021}"/>
              </a:ext>
            </a:extLst>
          </p:cNvPr>
          <p:cNvSpPr txBox="1">
            <a:spLocks/>
          </p:cNvSpPr>
          <p:nvPr/>
        </p:nvSpPr>
        <p:spPr>
          <a:xfrm>
            <a:off x="350382" y="440828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“Overactive thyroid”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IN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High level hormone release</a:t>
            </a:r>
          </a:p>
          <a:p>
            <a:pPr marL="457200" indent="-4572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IN" sz="3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84E8DB-0E2C-F43E-527C-EC8DD809853B}"/>
              </a:ext>
            </a:extLst>
          </p:cNvPr>
          <p:cNvSpPr/>
          <p:nvPr/>
        </p:nvSpPr>
        <p:spPr>
          <a:xfrm rot="392418">
            <a:off x="271838" y="3079227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E6CB6BCD-6645-7C0D-4FDE-3B9D4DE608F9}"/>
              </a:ext>
            </a:extLst>
          </p:cNvPr>
          <p:cNvSpPr/>
          <p:nvPr/>
        </p:nvSpPr>
        <p:spPr>
          <a:xfrm rot="392418">
            <a:off x="7016728" y="1304210"/>
            <a:ext cx="4899082" cy="356027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01313 w 11699017"/>
              <a:gd name="connsiteY0" fmla="*/ 8404945 h 12395977"/>
              <a:gd name="connsiteX1" fmla="*/ 3998158 w 11699017"/>
              <a:gd name="connsiteY1" fmla="*/ 70201 h 12395977"/>
              <a:gd name="connsiteX2" fmla="*/ 11699017 w 11699017"/>
              <a:gd name="connsiteY2" fmla="*/ 4390802 h 12395977"/>
              <a:gd name="connsiteX3" fmla="*/ 7896586 w 11699017"/>
              <a:gd name="connsiteY3" fmla="*/ 12285821 h 12395977"/>
              <a:gd name="connsiteX4" fmla="*/ 101313 w 11699017"/>
              <a:gd name="connsiteY4" fmla="*/ 8404945 h 12395977"/>
              <a:gd name="connsiteX0" fmla="*/ 95286 w 10431224"/>
              <a:gd name="connsiteY0" fmla="*/ 8427294 h 12438326"/>
              <a:gd name="connsiteX1" fmla="*/ 3992131 w 10431224"/>
              <a:gd name="connsiteY1" fmla="*/ 92550 h 12438326"/>
              <a:gd name="connsiteX2" fmla="*/ 10431225 w 10431224"/>
              <a:gd name="connsiteY2" fmla="*/ 3972222 h 12438326"/>
              <a:gd name="connsiteX3" fmla="*/ 7890559 w 10431224"/>
              <a:gd name="connsiteY3" fmla="*/ 12308170 h 12438326"/>
              <a:gd name="connsiteX4" fmla="*/ 95286 w 10431224"/>
              <a:gd name="connsiteY4" fmla="*/ 8427294 h 12438326"/>
              <a:gd name="connsiteX0" fmla="*/ 138625 w 10474563"/>
              <a:gd name="connsiteY0" fmla="*/ 10267355 h 14291254"/>
              <a:gd name="connsiteX1" fmla="*/ 3498575 w 10474563"/>
              <a:gd name="connsiteY1" fmla="*/ 65347 h 14291254"/>
              <a:gd name="connsiteX2" fmla="*/ 10474564 w 10474563"/>
              <a:gd name="connsiteY2" fmla="*/ 5812283 h 14291254"/>
              <a:gd name="connsiteX3" fmla="*/ 7933898 w 10474563"/>
              <a:gd name="connsiteY3" fmla="*/ 14148231 h 14291254"/>
              <a:gd name="connsiteX4" fmla="*/ 138625 w 10474563"/>
              <a:gd name="connsiteY4" fmla="*/ 10267355 h 14291254"/>
              <a:gd name="connsiteX0" fmla="*/ 76120 w 13361140"/>
              <a:gd name="connsiteY0" fmla="*/ 9270100 h 14195795"/>
              <a:gd name="connsiteX1" fmla="*/ 6385152 w 13361140"/>
              <a:gd name="connsiteY1" fmla="*/ 41714 h 14195795"/>
              <a:gd name="connsiteX2" fmla="*/ 13361141 w 13361140"/>
              <a:gd name="connsiteY2" fmla="*/ 5788650 h 14195795"/>
              <a:gd name="connsiteX3" fmla="*/ 10820475 w 13361140"/>
              <a:gd name="connsiteY3" fmla="*/ 14124598 h 14195795"/>
              <a:gd name="connsiteX4" fmla="*/ 76120 w 13361140"/>
              <a:gd name="connsiteY4" fmla="*/ 9270100 h 1419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61140" h="14195795">
                <a:moveTo>
                  <a:pt x="76120" y="9270100"/>
                </a:moveTo>
                <a:cubicBezTo>
                  <a:pt x="-663100" y="6922953"/>
                  <a:pt x="4170982" y="621956"/>
                  <a:pt x="6385152" y="41714"/>
                </a:cubicBezTo>
                <a:cubicBezTo>
                  <a:pt x="8599322" y="-538528"/>
                  <a:pt x="13361141" y="5115304"/>
                  <a:pt x="13361141" y="5788650"/>
                </a:cubicBezTo>
                <a:cubicBezTo>
                  <a:pt x="13361141" y="6461996"/>
                  <a:pt x="13034645" y="13544356"/>
                  <a:pt x="10820475" y="14124598"/>
                </a:cubicBezTo>
                <a:cubicBezTo>
                  <a:pt x="8606305" y="14704840"/>
                  <a:pt x="815340" y="11617247"/>
                  <a:pt x="76120" y="927010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496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3">
            <a:extLst>
              <a:ext uri="{FF2B5EF4-FFF2-40B4-BE49-F238E27FC236}">
                <a16:creationId xmlns:a16="http://schemas.microsoft.com/office/drawing/2014/main" id="{B918EB99-A8CC-F1D0-25A0-099FB0A7BD69}"/>
              </a:ext>
            </a:extLst>
          </p:cNvPr>
          <p:cNvSpPr/>
          <p:nvPr/>
        </p:nvSpPr>
        <p:spPr>
          <a:xfrm rot="11270331">
            <a:off x="-672262" y="-288928"/>
            <a:ext cx="12556883" cy="7435855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  <a:gd name="connsiteX0" fmla="*/ 11352 w 11502647"/>
              <a:gd name="connsiteY0" fmla="*/ 13197964 h 15413138"/>
              <a:gd name="connsiteX1" fmla="*/ 3953698 w 11502647"/>
              <a:gd name="connsiteY1" fmla="*/ 111497 h 15413138"/>
              <a:gd name="connsiteX2" fmla="*/ 11502647 w 11502647"/>
              <a:gd name="connsiteY2" fmla="*/ 6747216 h 15413138"/>
              <a:gd name="connsiteX3" fmla="*/ 5090043 w 11502647"/>
              <a:gd name="connsiteY3" fmla="*/ 14802184 h 15413138"/>
              <a:gd name="connsiteX4" fmla="*/ 11352 w 11502647"/>
              <a:gd name="connsiteY4" fmla="*/ 13197964 h 15413138"/>
              <a:gd name="connsiteX0" fmla="*/ 11745 w 11990616"/>
              <a:gd name="connsiteY0" fmla="*/ 13151730 h 19457953"/>
              <a:gd name="connsiteX1" fmla="*/ 3954091 w 11990616"/>
              <a:gd name="connsiteY1" fmla="*/ 65263 h 19457953"/>
              <a:gd name="connsiteX2" fmla="*/ 11990617 w 11990616"/>
              <a:gd name="connsiteY2" fmla="*/ 19386257 h 19457953"/>
              <a:gd name="connsiteX3" fmla="*/ 5090436 w 11990616"/>
              <a:gd name="connsiteY3" fmla="*/ 14755950 h 19457953"/>
              <a:gd name="connsiteX4" fmla="*/ 11745 w 11990616"/>
              <a:gd name="connsiteY4" fmla="*/ 13151730 h 19457953"/>
              <a:gd name="connsiteX0" fmla="*/ 100447 w 12079320"/>
              <a:gd name="connsiteY0" fmla="*/ 23704604 h 30010827"/>
              <a:gd name="connsiteX1" fmla="*/ 9802615 w 12079320"/>
              <a:gd name="connsiteY1" fmla="*/ 38153 h 30010827"/>
              <a:gd name="connsiteX2" fmla="*/ 12079319 w 12079320"/>
              <a:gd name="connsiteY2" fmla="*/ 29939131 h 30010827"/>
              <a:gd name="connsiteX3" fmla="*/ 5179138 w 12079320"/>
              <a:gd name="connsiteY3" fmla="*/ 25308824 h 30010827"/>
              <a:gd name="connsiteX4" fmla="*/ 100447 w 12079320"/>
              <a:gd name="connsiteY4" fmla="*/ 23704604 h 30010827"/>
              <a:gd name="connsiteX0" fmla="*/ 91049 w 12069921"/>
              <a:gd name="connsiteY0" fmla="*/ 23548963 h 29855186"/>
              <a:gd name="connsiteX1" fmla="*/ 9534165 w 12069921"/>
              <a:gd name="connsiteY1" fmla="*/ 38390 h 29855186"/>
              <a:gd name="connsiteX2" fmla="*/ 12069921 w 12069921"/>
              <a:gd name="connsiteY2" fmla="*/ 29783490 h 29855186"/>
              <a:gd name="connsiteX3" fmla="*/ 5169740 w 12069921"/>
              <a:gd name="connsiteY3" fmla="*/ 25153183 h 29855186"/>
              <a:gd name="connsiteX4" fmla="*/ 91049 w 12069921"/>
              <a:gd name="connsiteY4" fmla="*/ 23548963 h 29855186"/>
              <a:gd name="connsiteX0" fmla="*/ 67042 w 12045914"/>
              <a:gd name="connsiteY0" fmla="*/ 23548707 h 29843926"/>
              <a:gd name="connsiteX1" fmla="*/ 9510158 w 12045914"/>
              <a:gd name="connsiteY1" fmla="*/ 38134 h 29843926"/>
              <a:gd name="connsiteX2" fmla="*/ 12045914 w 12045914"/>
              <a:gd name="connsiteY2" fmla="*/ 29783234 h 29843926"/>
              <a:gd name="connsiteX3" fmla="*/ 5624416 w 12045914"/>
              <a:gd name="connsiteY3" fmla="*/ 24288074 h 29843926"/>
              <a:gd name="connsiteX4" fmla="*/ 67042 w 12045914"/>
              <a:gd name="connsiteY4" fmla="*/ 23548707 h 29843926"/>
              <a:gd name="connsiteX0" fmla="*/ 56057 w 13144337"/>
              <a:gd name="connsiteY0" fmla="*/ 22218360 h 29867403"/>
              <a:gd name="connsiteX1" fmla="*/ 10608581 w 13144337"/>
              <a:gd name="connsiteY1" fmla="*/ 59142 h 29867403"/>
              <a:gd name="connsiteX2" fmla="*/ 13144337 w 13144337"/>
              <a:gd name="connsiteY2" fmla="*/ 29804242 h 29867403"/>
              <a:gd name="connsiteX3" fmla="*/ 6722839 w 13144337"/>
              <a:gd name="connsiteY3" fmla="*/ 24309082 h 29867403"/>
              <a:gd name="connsiteX4" fmla="*/ 56057 w 13144337"/>
              <a:gd name="connsiteY4" fmla="*/ 22218360 h 29867403"/>
              <a:gd name="connsiteX0" fmla="*/ 362645 w 13450925"/>
              <a:gd name="connsiteY0" fmla="*/ 22222758 h 33113125"/>
              <a:gd name="connsiteX1" fmla="*/ 10915169 w 13450925"/>
              <a:gd name="connsiteY1" fmla="*/ 63540 h 33113125"/>
              <a:gd name="connsiteX2" fmla="*/ 13450925 w 13450925"/>
              <a:gd name="connsiteY2" fmla="*/ 29808640 h 33113125"/>
              <a:gd name="connsiteX3" fmla="*/ 3470834 w 13450925"/>
              <a:gd name="connsiteY3" fmla="*/ 32847917 h 33113125"/>
              <a:gd name="connsiteX4" fmla="*/ 362645 w 13450925"/>
              <a:gd name="connsiteY4" fmla="*/ 22222758 h 33113125"/>
              <a:gd name="connsiteX0" fmla="*/ 527350 w 13615630"/>
              <a:gd name="connsiteY0" fmla="*/ 22224004 h 35239079"/>
              <a:gd name="connsiteX1" fmla="*/ 11079874 w 13615630"/>
              <a:gd name="connsiteY1" fmla="*/ 64786 h 35239079"/>
              <a:gd name="connsiteX2" fmla="*/ 13615630 w 13615630"/>
              <a:gd name="connsiteY2" fmla="*/ 29809886 h 35239079"/>
              <a:gd name="connsiteX3" fmla="*/ 2836327 w 13615630"/>
              <a:gd name="connsiteY3" fmla="*/ 35060543 h 35239079"/>
              <a:gd name="connsiteX4" fmla="*/ 527350 w 13615630"/>
              <a:gd name="connsiteY4" fmla="*/ 22224004 h 35239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15630" h="35239079">
                <a:moveTo>
                  <a:pt x="527350" y="22224004"/>
                </a:moveTo>
                <a:cubicBezTo>
                  <a:pt x="1901275" y="16391378"/>
                  <a:pt x="8898494" y="-1199528"/>
                  <a:pt x="11079874" y="64786"/>
                </a:cubicBezTo>
                <a:cubicBezTo>
                  <a:pt x="13261254" y="1329100"/>
                  <a:pt x="13615630" y="29136540"/>
                  <a:pt x="13615630" y="29809886"/>
                </a:cubicBezTo>
                <a:cubicBezTo>
                  <a:pt x="13615630" y="30483232"/>
                  <a:pt x="5017707" y="36324857"/>
                  <a:pt x="2836327" y="35060543"/>
                </a:cubicBezTo>
                <a:cubicBezTo>
                  <a:pt x="654947" y="33796229"/>
                  <a:pt x="-846575" y="28056630"/>
                  <a:pt x="527350" y="22224004"/>
                </a:cubicBezTo>
                <a:close/>
              </a:path>
            </a:pathLst>
          </a:custGeom>
          <a:blipFill dpi="0" rotWithShape="0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60000" contrast="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434465" y="2875169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 err="1">
                <a:solidFill>
                  <a:schemeClr val="bg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4800" b="1" dirty="0" err="1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5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8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thruBlk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EA772-9F29-D17E-5D14-BFCA4124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551"/>
            <a:ext cx="12192000" cy="60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09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06B33-726D-E32C-FDFC-822DFCF4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5551"/>
            <a:ext cx="12192000" cy="59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5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F7CA4-AEFE-10EE-287B-FAB31A2AF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295" y="1067496"/>
            <a:ext cx="9475409" cy="57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44EFE-444C-BF6B-52A5-F3CE8B2A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2918"/>
            <a:ext cx="12192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6035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84901-A1A9-FA55-24F9-1F1B10C1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395"/>
            <a:ext cx="12192000" cy="344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242061" y="161945"/>
            <a:ext cx="7745974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Visualisation</a:t>
            </a:r>
            <a:endParaRPr lang="en-IN" sz="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F4177D-DF75-1BE5-FC6D-60D5DE3F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07" y="1502918"/>
            <a:ext cx="12215814" cy="458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61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F3B381-5BE8-4FAD-75C9-C0E761EBC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624159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64485F-F944-F41F-4BFD-68FBCB03A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13864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chemeClr val="accent5">
                <a:lumMod val="20000"/>
                <a:lumOff val="80000"/>
              </a:schemeClr>
            </a:gs>
            <a:gs pos="83000">
              <a:schemeClr val="accent5">
                <a:lumMod val="20000"/>
                <a:lumOff val="8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434465" y="1502918"/>
            <a:ext cx="11757535" cy="4586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2400" b="1" dirty="0">
              <a:solidFill>
                <a:schemeClr val="accent1">
                  <a:lumMod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BC530-7332-2C1F-906C-E58D56FA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138112"/>
            <a:ext cx="86772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347171" y="582794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</a:p>
          <a:p>
            <a:pPr algn="l">
              <a:lnSpc>
                <a:spcPct val="100000"/>
              </a:lnSpc>
            </a:pPr>
            <a:r>
              <a:rPr lang="en-US" sz="5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Goal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Significantly improve accuracy and efficiency of thyroid disorder detection using various Machine Learning algorithms.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Method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Develop a robust classification model analyzing diverse medical data through advanced algorithms and data analytics.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5800" b="1" dirty="0">
                <a:solidFill>
                  <a:srgbClr val="AC082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Impact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Assist healthcare professionals in early and accurate identification of thyroid disorders, leading to timely interventions and improved patient outcomes.</a:t>
            </a:r>
            <a:endParaRPr lang="en-US" sz="2200" i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fr-FR" sz="1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75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01C8BC-3F22-F997-93D7-6D2300CF4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 contras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184" b="-5906"/>
          <a:stretch/>
        </p:blipFill>
        <p:spPr>
          <a:xfrm>
            <a:off x="-2706711" y="-228268"/>
            <a:ext cx="7872991" cy="4818275"/>
          </a:xfrm>
          <a:custGeom>
            <a:avLst/>
            <a:gdLst>
              <a:gd name="connsiteX0" fmla="*/ 3507912 w 12425751"/>
              <a:gd name="connsiteY0" fmla="*/ 258 h 6732726"/>
              <a:gd name="connsiteX1" fmla="*/ 10064049 w 12425751"/>
              <a:gd name="connsiteY1" fmla="*/ 385907 h 6732726"/>
              <a:gd name="connsiteX2" fmla="*/ 11804156 w 12425751"/>
              <a:gd name="connsiteY2" fmla="*/ 3359683 h 6732726"/>
              <a:gd name="connsiteX3" fmla="*/ 1525405 w 12425751"/>
              <a:gd name="connsiteY3" fmla="*/ 6664526 h 6732726"/>
              <a:gd name="connsiteX4" fmla="*/ 64725 w 12425751"/>
              <a:gd name="connsiteY4" fmla="*/ 127663 h 6732726"/>
              <a:gd name="connsiteX5" fmla="*/ 3507912 w 12425751"/>
              <a:gd name="connsiteY5" fmla="*/ 258 h 67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25751" h="6732726">
                <a:moveTo>
                  <a:pt x="3507912" y="258"/>
                </a:moveTo>
                <a:cubicBezTo>
                  <a:pt x="5943332" y="-5466"/>
                  <a:pt x="8963478" y="82906"/>
                  <a:pt x="10064049" y="385907"/>
                </a:cubicBezTo>
                <a:cubicBezTo>
                  <a:pt x="12020621" y="924578"/>
                  <a:pt x="13227264" y="2313246"/>
                  <a:pt x="11804156" y="3359683"/>
                </a:cubicBezTo>
                <a:cubicBezTo>
                  <a:pt x="10381048" y="4406119"/>
                  <a:pt x="3481978" y="7203196"/>
                  <a:pt x="1525405" y="6664526"/>
                </a:cubicBezTo>
                <a:cubicBezTo>
                  <a:pt x="-431166" y="6125856"/>
                  <a:pt x="45347" y="268419"/>
                  <a:pt x="64725" y="127663"/>
                </a:cubicBezTo>
                <a:cubicBezTo>
                  <a:pt x="73203" y="66082"/>
                  <a:pt x="1613696" y="4709"/>
                  <a:pt x="3507912" y="258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A0D55-C532-9976-BDAB-F21A7114CA1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99" r="31693"/>
          <a:stretch>
            <a:fillRect/>
          </a:stretch>
        </p:blipFill>
        <p:spPr>
          <a:xfrm>
            <a:off x="6060190" y="-10885"/>
            <a:ext cx="6018047" cy="6369581"/>
          </a:xfrm>
          <a:custGeom>
            <a:avLst/>
            <a:gdLst>
              <a:gd name="connsiteX0" fmla="*/ 5922576 w 7713557"/>
              <a:gd name="connsiteY0" fmla="*/ 0 h 8164131"/>
              <a:gd name="connsiteX1" fmla="*/ 7538733 w 7713557"/>
              <a:gd name="connsiteY1" fmla="*/ 0 h 8164131"/>
              <a:gd name="connsiteX2" fmla="*/ 7555913 w 7713557"/>
              <a:gd name="connsiteY2" fmla="*/ 40307 h 8164131"/>
              <a:gd name="connsiteX3" fmla="*/ 7626383 w 7713557"/>
              <a:gd name="connsiteY3" fmla="*/ 534711 h 8164131"/>
              <a:gd name="connsiteX4" fmla="*/ 6833903 w 7713557"/>
              <a:gd name="connsiteY4" fmla="*/ 7989659 h 8164131"/>
              <a:gd name="connsiteX5" fmla="*/ 6380935 w 7713557"/>
              <a:gd name="connsiteY5" fmla="*/ 8155233 h 8164131"/>
              <a:gd name="connsiteX6" fmla="*/ 6313010 w 7713557"/>
              <a:gd name="connsiteY6" fmla="*/ 8164131 h 8164131"/>
              <a:gd name="connsiteX7" fmla="*/ 5450791 w 7713557"/>
              <a:gd name="connsiteY7" fmla="*/ 8164131 h 8164131"/>
              <a:gd name="connsiteX8" fmla="*/ 5282995 w 7713557"/>
              <a:gd name="connsiteY8" fmla="*/ 8145467 h 8164131"/>
              <a:gd name="connsiteX9" fmla="*/ 21624 w 7713557"/>
              <a:gd name="connsiteY9" fmla="*/ 5609631 h 8164131"/>
              <a:gd name="connsiteX10" fmla="*/ 4776503 w 7713557"/>
              <a:gd name="connsiteY10" fmla="*/ 699763 h 8164131"/>
              <a:gd name="connsiteX11" fmla="*/ 5756507 w 7713557"/>
              <a:gd name="connsiteY11" fmla="*/ 88505 h 816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13557" h="8164131">
                <a:moveTo>
                  <a:pt x="5922576" y="0"/>
                </a:moveTo>
                <a:lnTo>
                  <a:pt x="7538733" y="0"/>
                </a:lnTo>
                <a:lnTo>
                  <a:pt x="7555913" y="40307"/>
                </a:lnTo>
                <a:cubicBezTo>
                  <a:pt x="7601658" y="168414"/>
                  <a:pt x="7626383" y="331477"/>
                  <a:pt x="7626383" y="534711"/>
                </a:cubicBezTo>
                <a:cubicBezTo>
                  <a:pt x="7626383" y="2160586"/>
                  <a:pt x="8101363" y="7143839"/>
                  <a:pt x="6833903" y="7989659"/>
                </a:cubicBezTo>
                <a:cubicBezTo>
                  <a:pt x="6715079" y="8068955"/>
                  <a:pt x="6561674" y="8123143"/>
                  <a:pt x="6380935" y="8155233"/>
                </a:cubicBezTo>
                <a:lnTo>
                  <a:pt x="6313010" y="8164131"/>
                </a:lnTo>
                <a:lnTo>
                  <a:pt x="5450791" y="8164131"/>
                </a:lnTo>
                <a:lnTo>
                  <a:pt x="5282995" y="8145467"/>
                </a:lnTo>
                <a:cubicBezTo>
                  <a:pt x="3269172" y="7879789"/>
                  <a:pt x="278798" y="6520869"/>
                  <a:pt x="21624" y="5609631"/>
                </a:cubicBezTo>
                <a:cubicBezTo>
                  <a:pt x="-321277" y="4394648"/>
                  <a:pt x="3509044" y="1545583"/>
                  <a:pt x="4776503" y="699763"/>
                </a:cubicBezTo>
                <a:cubicBezTo>
                  <a:pt x="5093368" y="488308"/>
                  <a:pt x="5429918" y="270648"/>
                  <a:pt x="5756507" y="8850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20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CA777-2119-6BBE-751B-C68EC005F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588" y="947352"/>
            <a:ext cx="4884572" cy="667597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</a:t>
            </a:r>
            <a:endParaRPr lang="en-IN" sz="2800" b="1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Half Frame 18">
            <a:extLst>
              <a:ext uri="{FF2B5EF4-FFF2-40B4-BE49-F238E27FC236}">
                <a16:creationId xmlns:a16="http://schemas.microsoft.com/office/drawing/2014/main" id="{23459426-EB6C-CEE5-530B-D53923C18030}"/>
              </a:ext>
            </a:extLst>
          </p:cNvPr>
          <p:cNvSpPr/>
          <p:nvPr/>
        </p:nvSpPr>
        <p:spPr>
          <a:xfrm>
            <a:off x="113763" y="101891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8D75A2-BA60-0592-ED89-91149A07F53F}"/>
              </a:ext>
            </a:extLst>
          </p:cNvPr>
          <p:cNvSpPr txBox="1">
            <a:spLocks/>
          </p:cNvSpPr>
          <p:nvPr/>
        </p:nvSpPr>
        <p:spPr>
          <a:xfrm>
            <a:off x="187757" y="680625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b="1" dirty="0">
                <a:solidFill>
                  <a:schemeClr val="bg2">
                    <a:lumMod val="9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DETECTION</a:t>
            </a:r>
            <a:endParaRPr lang="en-IN" sz="4800" b="1" dirty="0">
              <a:solidFill>
                <a:schemeClr val="bg2">
                  <a:lumMod val="9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E3DB35D-23A5-26F1-841E-F5E64BBA66AF}"/>
              </a:ext>
            </a:extLst>
          </p:cNvPr>
          <p:cNvSpPr txBox="1">
            <a:spLocks/>
          </p:cNvSpPr>
          <p:nvPr/>
        </p:nvSpPr>
        <p:spPr>
          <a:xfrm>
            <a:off x="113763" y="1281151"/>
            <a:ext cx="6471513" cy="4076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____________</a:t>
            </a:r>
            <a:endParaRPr lang="en-IN" sz="3200" b="1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84BC8-63A1-125F-9761-3FCFA34CE67A}"/>
              </a:ext>
            </a:extLst>
          </p:cNvPr>
          <p:cNvSpPr txBox="1">
            <a:spLocks/>
          </p:cNvSpPr>
          <p:nvPr/>
        </p:nvSpPr>
        <p:spPr>
          <a:xfrm>
            <a:off x="6906362" y="4590007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4EA9BF-8E55-BB90-6AC0-840C3FE05E90}"/>
              </a:ext>
            </a:extLst>
          </p:cNvPr>
          <p:cNvSpPr txBox="1">
            <a:spLocks/>
          </p:cNvSpPr>
          <p:nvPr/>
        </p:nvSpPr>
        <p:spPr>
          <a:xfrm>
            <a:off x="5083160" y="4214150"/>
            <a:ext cx="9144000" cy="17126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65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THANK YOU</a:t>
            </a:r>
            <a:endParaRPr lang="en-IN" sz="6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95F9CC8B-FCB9-5BFF-86AB-A1DCF0F312AE}"/>
              </a:ext>
            </a:extLst>
          </p:cNvPr>
          <p:cNvSpPr/>
          <p:nvPr/>
        </p:nvSpPr>
        <p:spPr>
          <a:xfrm rot="10800000">
            <a:off x="11680840" y="615581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8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263190" y="171417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242061" y="-133964"/>
            <a:ext cx="997744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  <a:r>
              <a:rPr lang="en-US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WORKFLOW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2CF8F1C-99E8-6D96-9E87-8C43D6226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596327"/>
              </p:ext>
            </p:extLst>
          </p:nvPr>
        </p:nvGraphicFramePr>
        <p:xfrm>
          <a:off x="347171" y="1003377"/>
          <a:ext cx="11497658" cy="5694297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821890">
                  <a:extLst>
                    <a:ext uri="{9D8B030D-6E8A-4147-A177-3AD203B41FA5}">
                      <a16:colId xmlns:a16="http://schemas.microsoft.com/office/drawing/2014/main" val="3597779256"/>
                    </a:ext>
                  </a:extLst>
                </a:gridCol>
                <a:gridCol w="2607716">
                  <a:extLst>
                    <a:ext uri="{9D8B030D-6E8A-4147-A177-3AD203B41FA5}">
                      <a16:colId xmlns:a16="http://schemas.microsoft.com/office/drawing/2014/main" val="1946875508"/>
                    </a:ext>
                  </a:extLst>
                </a:gridCol>
                <a:gridCol w="7068052">
                  <a:extLst>
                    <a:ext uri="{9D8B030D-6E8A-4147-A177-3AD203B41FA5}">
                      <a16:colId xmlns:a16="http://schemas.microsoft.com/office/drawing/2014/main" val="1098909915"/>
                    </a:ext>
                  </a:extLst>
                </a:gridCol>
              </a:tblGrid>
              <a:tr h="5780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Solution Flow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Choosing a Data Source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solidFill>
                            <a:srgbClr val="467886"/>
                          </a:solidFill>
                          <a:effectLst/>
                          <a:hlinkClick r:id="rId3"/>
                        </a:rPr>
                        <a:t>Thyroid Disease - UCI Machine Learning Repository</a:t>
                      </a:r>
                      <a:endParaRPr lang="en-US" sz="1800" b="1" i="0" u="sng" strike="noStrike" dirty="0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364640440"/>
                  </a:ext>
                </a:extLst>
              </a:tr>
              <a:tr h="76518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Deciding on the type of analysis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Thyroid Disorder Detection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80283122"/>
                  </a:ext>
                </a:extLst>
              </a:tr>
              <a:tr h="4351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Management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Data Ingestion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Importing the Dataset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11073251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Cleaning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Handling Missing Values, Treating Duplicates and Outliers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728579411"/>
                  </a:ext>
                </a:extLst>
              </a:tr>
              <a:tr h="435109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Exploratory Data 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Identify trends, correlation and distributions within the data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3795418054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Detect </a:t>
                      </a:r>
                      <a:r>
                        <a:rPr lang="en-US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Anamolies</a:t>
                      </a:r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and Outliers, Understand reliability of data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560964263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Preprocessing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 scaling, encoding, feature engineering, dimensionality reduction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283280892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Mathematics Used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explaining the statistics and mathematics behind the approach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893757863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Modeling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creating train- test split and building a model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567697095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Analysis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testing, Tuning the parameters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748559938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Result &amp; discussions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Showcase the findings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413140399"/>
                  </a:ext>
                </a:extLst>
              </a:tr>
              <a:tr h="4351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Conclusions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Conclude the project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63538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31019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417957" y="280219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347171" y="582794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PROJECT </a:t>
            </a:r>
          </a:p>
          <a:p>
            <a:pPr algn="l">
              <a:lnSpc>
                <a:spcPct val="100000"/>
              </a:lnSpc>
            </a:pPr>
            <a:r>
              <a:rPr lang="en-US" sz="5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MANAGEMENT</a:t>
            </a:r>
            <a:endParaRPr lang="en-IN" sz="52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1" y="1950764"/>
            <a:ext cx="11306349" cy="369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Half Frame 2">
            <a:extLst>
              <a:ext uri="{FF2B5EF4-FFF2-40B4-BE49-F238E27FC236}">
                <a16:creationId xmlns:a16="http://schemas.microsoft.com/office/drawing/2014/main" id="{C627CE1D-A470-A658-76AB-5ED149534228}"/>
              </a:ext>
            </a:extLst>
          </p:cNvPr>
          <p:cNvSpPr/>
          <p:nvPr/>
        </p:nvSpPr>
        <p:spPr>
          <a:xfrm flipH="1">
            <a:off x="11604451" y="199029"/>
            <a:ext cx="397397" cy="578734"/>
          </a:xfrm>
          <a:prstGeom prst="halfFrame">
            <a:avLst/>
          </a:prstGeom>
          <a:solidFill>
            <a:srgbClr val="F421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2D9AEC-AE14-C160-B948-450928BA7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69771"/>
              </p:ext>
            </p:extLst>
          </p:nvPr>
        </p:nvGraphicFramePr>
        <p:xfrm>
          <a:off x="442826" y="1749014"/>
          <a:ext cx="11306347" cy="452619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893200">
                  <a:extLst>
                    <a:ext uri="{9D8B030D-6E8A-4147-A177-3AD203B41FA5}">
                      <a16:colId xmlns:a16="http://schemas.microsoft.com/office/drawing/2014/main" val="823719089"/>
                    </a:ext>
                  </a:extLst>
                </a:gridCol>
                <a:gridCol w="1853084">
                  <a:extLst>
                    <a:ext uri="{9D8B030D-6E8A-4147-A177-3AD203B41FA5}">
                      <a16:colId xmlns:a16="http://schemas.microsoft.com/office/drawing/2014/main" val="3693384047"/>
                    </a:ext>
                  </a:extLst>
                </a:gridCol>
                <a:gridCol w="5560063">
                  <a:extLst>
                    <a:ext uri="{9D8B030D-6E8A-4147-A177-3AD203B41FA5}">
                      <a16:colId xmlns:a16="http://schemas.microsoft.com/office/drawing/2014/main" val="2774220159"/>
                    </a:ext>
                  </a:extLst>
                </a:gridCol>
              </a:tblGrid>
              <a:tr h="41147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STUDENT ID#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ROLE</a:t>
                      </a:r>
                      <a:endParaRPr lang="en-IN" sz="2000" b="1" i="0" u="none" strike="noStrike" dirty="0">
                        <a:solidFill>
                          <a:schemeClr val="bg1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64399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Moksh Jaiswal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500240046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Wrangling, EDA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673321655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Alen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Charuvila</a:t>
                      </a: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Saji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500237019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Data Preprocessing, Reporting &amp; PPT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595869279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Adarsh Shriram Pednekar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500233484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Deployment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701695380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Utsav Harshadbhai Khamar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500238367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Deployment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569557236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Pranay Sai Jangeti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500240045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Reporting and Documentation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83509345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Aravind Seenivasan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500236355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Introduction and Model Building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562444528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Taranjot Singh Bindra 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500239542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Data Wrangling, EDA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364617808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Tanzima Mohammadyasin Shaikh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500238212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Conclusions and Findings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3107250781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Smit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Rajendraprasad</a:t>
                      </a: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Patel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500238279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Model Deployment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1393533712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Om </a:t>
                      </a:r>
                      <a:r>
                        <a:rPr lang="en-IN" sz="18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Kiranbhai</a:t>
                      </a: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Patel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500228172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Model Building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7620" marR="7620" marT="7620" anchor="b"/>
                </a:tc>
                <a:extLst>
                  <a:ext uri="{0D108BD9-81ED-4DB2-BD59-A6C34878D82A}">
                    <a16:rowId xmlns:a16="http://schemas.microsoft.com/office/drawing/2014/main" val="2837657635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53BA641-2985-6ACB-C10A-C1FE549B615D}"/>
              </a:ext>
            </a:extLst>
          </p:cNvPr>
          <p:cNvSpPr txBox="1">
            <a:spLocks/>
          </p:cNvSpPr>
          <p:nvPr/>
        </p:nvSpPr>
        <p:spPr>
          <a:xfrm>
            <a:off x="9788726" y="165460"/>
            <a:ext cx="2403274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GROUP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</a:t>
            </a:r>
            <a:endParaRPr lang="en-IN" sz="3200" b="1" dirty="0">
              <a:solidFill>
                <a:schemeClr val="accent1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819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378379" y="115350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8D0DF8-DEE2-8808-39A4-3652C2ADB00A}"/>
              </a:ext>
            </a:extLst>
          </p:cNvPr>
          <p:cNvSpPr/>
          <p:nvPr/>
        </p:nvSpPr>
        <p:spPr>
          <a:xfrm>
            <a:off x="229184" y="5003423"/>
            <a:ext cx="11615644" cy="1456462"/>
          </a:xfrm>
          <a:custGeom>
            <a:avLst/>
            <a:gdLst>
              <a:gd name="connsiteX0" fmla="*/ 0 w 11517321"/>
              <a:gd name="connsiteY0" fmla="*/ 0 h 1367971"/>
              <a:gd name="connsiteX1" fmla="*/ 0 w 11517321"/>
              <a:gd name="connsiteY1" fmla="*/ 0 h 1367971"/>
              <a:gd name="connsiteX2" fmla="*/ 11517321 w 11517321"/>
              <a:gd name="connsiteY2" fmla="*/ 0 h 1367971"/>
              <a:gd name="connsiteX3" fmla="*/ 11517321 w 11517321"/>
              <a:gd name="connsiteY3" fmla="*/ 0 h 1367971"/>
              <a:gd name="connsiteX4" fmla="*/ 11517321 w 11517321"/>
              <a:gd name="connsiteY4" fmla="*/ 1367971 h 1367971"/>
              <a:gd name="connsiteX5" fmla="*/ 11517321 w 11517321"/>
              <a:gd name="connsiteY5" fmla="*/ 1367971 h 1367971"/>
              <a:gd name="connsiteX6" fmla="*/ 0 w 11517321"/>
              <a:gd name="connsiteY6" fmla="*/ 1367971 h 1367971"/>
              <a:gd name="connsiteX7" fmla="*/ 0 w 11517321"/>
              <a:gd name="connsiteY7" fmla="*/ 1367971 h 1367971"/>
              <a:gd name="connsiteX8" fmla="*/ 0 w 11517321"/>
              <a:gd name="connsiteY8" fmla="*/ 0 h 1367971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517321 w 11517321"/>
              <a:gd name="connsiteY3" fmla="*/ 88491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418999 w 11517321"/>
              <a:gd name="connsiteY3" fmla="*/ 167149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0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49161 w 11517321"/>
              <a:gd name="connsiteY0" fmla="*/ 0 h 1456462"/>
              <a:gd name="connsiteX1" fmla="*/ 137651 w 11517321"/>
              <a:gd name="connsiteY1" fmla="*/ 88491 h 1456462"/>
              <a:gd name="connsiteX2" fmla="*/ 11517321 w 11517321"/>
              <a:gd name="connsiteY2" fmla="*/ 88491 h 1456462"/>
              <a:gd name="connsiteX3" fmla="*/ 11301012 w 11517321"/>
              <a:gd name="connsiteY3" fmla="*/ 304800 h 1456462"/>
              <a:gd name="connsiteX4" fmla="*/ 11517321 w 11517321"/>
              <a:gd name="connsiteY4" fmla="*/ 1456462 h 1456462"/>
              <a:gd name="connsiteX5" fmla="*/ 11517321 w 11517321"/>
              <a:gd name="connsiteY5" fmla="*/ 1456462 h 1456462"/>
              <a:gd name="connsiteX6" fmla="*/ 0 w 11517321"/>
              <a:gd name="connsiteY6" fmla="*/ 1456462 h 1456462"/>
              <a:gd name="connsiteX7" fmla="*/ 0 w 11517321"/>
              <a:gd name="connsiteY7" fmla="*/ 1456462 h 1456462"/>
              <a:gd name="connsiteX8" fmla="*/ 49161 w 11517321"/>
              <a:gd name="connsiteY8" fmla="*/ 0 h 1456462"/>
              <a:gd name="connsiteX0" fmla="*/ 147484 w 11615644"/>
              <a:gd name="connsiteY0" fmla="*/ 0 h 1456462"/>
              <a:gd name="connsiteX1" fmla="*/ 235974 w 11615644"/>
              <a:gd name="connsiteY1" fmla="*/ 88491 h 1456462"/>
              <a:gd name="connsiteX2" fmla="*/ 11615644 w 11615644"/>
              <a:gd name="connsiteY2" fmla="*/ 88491 h 1456462"/>
              <a:gd name="connsiteX3" fmla="*/ 11399335 w 11615644"/>
              <a:gd name="connsiteY3" fmla="*/ 304800 h 1456462"/>
              <a:gd name="connsiteX4" fmla="*/ 11615644 w 11615644"/>
              <a:gd name="connsiteY4" fmla="*/ 1456462 h 1456462"/>
              <a:gd name="connsiteX5" fmla="*/ 11615644 w 11615644"/>
              <a:gd name="connsiteY5" fmla="*/ 1456462 h 1456462"/>
              <a:gd name="connsiteX6" fmla="*/ 98323 w 11615644"/>
              <a:gd name="connsiteY6" fmla="*/ 1456462 h 1456462"/>
              <a:gd name="connsiteX7" fmla="*/ 0 w 11615644"/>
              <a:gd name="connsiteY7" fmla="*/ 1436797 h 1456462"/>
              <a:gd name="connsiteX8" fmla="*/ 147484 w 11615644"/>
              <a:gd name="connsiteY8" fmla="*/ 0 h 14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15644" h="1456462">
                <a:moveTo>
                  <a:pt x="147484" y="0"/>
                </a:moveTo>
                <a:lnTo>
                  <a:pt x="235974" y="88491"/>
                </a:lnTo>
                <a:lnTo>
                  <a:pt x="11615644" y="88491"/>
                </a:lnTo>
                <a:lnTo>
                  <a:pt x="11399335" y="304800"/>
                </a:lnTo>
                <a:lnTo>
                  <a:pt x="11615644" y="1456462"/>
                </a:lnTo>
                <a:lnTo>
                  <a:pt x="11615644" y="1456462"/>
                </a:lnTo>
                <a:lnTo>
                  <a:pt x="98323" y="1456462"/>
                </a:lnTo>
                <a:lnTo>
                  <a:pt x="0" y="1436797"/>
                </a:lnTo>
                <a:lnTo>
                  <a:pt x="14748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07C279-7AB9-22C1-CE75-E2D9AB71D4FF}"/>
              </a:ext>
            </a:extLst>
          </p:cNvPr>
          <p:cNvSpPr txBox="1">
            <a:spLocks/>
          </p:cNvSpPr>
          <p:nvPr/>
        </p:nvSpPr>
        <p:spPr>
          <a:xfrm>
            <a:off x="242060" y="-38289"/>
            <a:ext cx="6021087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44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DATASET </a:t>
            </a:r>
            <a:r>
              <a:rPr lang="en-IN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OVERVIEW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C65595-3AC2-CF49-5729-95081D470D54}"/>
              </a:ext>
            </a:extLst>
          </p:cNvPr>
          <p:cNvSpPr txBox="1">
            <a:spLocks/>
          </p:cNvSpPr>
          <p:nvPr/>
        </p:nvSpPr>
        <p:spPr>
          <a:xfrm>
            <a:off x="347172" y="4659873"/>
            <a:ext cx="11527153" cy="743605"/>
          </a:xfrm>
          <a:custGeom>
            <a:avLst/>
            <a:gdLst>
              <a:gd name="connsiteX0" fmla="*/ 0 w 11517321"/>
              <a:gd name="connsiteY0" fmla="*/ 0 h 490953"/>
              <a:gd name="connsiteX1" fmla="*/ 11517321 w 11517321"/>
              <a:gd name="connsiteY1" fmla="*/ 0 h 490953"/>
              <a:gd name="connsiteX2" fmla="*/ 11517321 w 11517321"/>
              <a:gd name="connsiteY2" fmla="*/ 490953 h 490953"/>
              <a:gd name="connsiteX3" fmla="*/ 0 w 11517321"/>
              <a:gd name="connsiteY3" fmla="*/ 490953 h 490953"/>
              <a:gd name="connsiteX4" fmla="*/ 0 w 11517321"/>
              <a:gd name="connsiteY4" fmla="*/ 0 h 490953"/>
              <a:gd name="connsiteX0" fmla="*/ 127819 w 11517321"/>
              <a:gd name="connsiteY0" fmla="*/ 0 h 618773"/>
              <a:gd name="connsiteX1" fmla="*/ 11517321 w 11517321"/>
              <a:gd name="connsiteY1" fmla="*/ 127820 h 618773"/>
              <a:gd name="connsiteX2" fmla="*/ 11517321 w 11517321"/>
              <a:gd name="connsiteY2" fmla="*/ 618773 h 618773"/>
              <a:gd name="connsiteX3" fmla="*/ 0 w 11517321"/>
              <a:gd name="connsiteY3" fmla="*/ 618773 h 618773"/>
              <a:gd name="connsiteX4" fmla="*/ 127819 w 11517321"/>
              <a:gd name="connsiteY4" fmla="*/ 0 h 618773"/>
              <a:gd name="connsiteX0" fmla="*/ 127819 w 11517321"/>
              <a:gd name="connsiteY0" fmla="*/ 0 h 1032388"/>
              <a:gd name="connsiteX1" fmla="*/ 11124031 w 11517321"/>
              <a:gd name="connsiteY1" fmla="*/ 1032388 h 1032388"/>
              <a:gd name="connsiteX2" fmla="*/ 11517321 w 11517321"/>
              <a:gd name="connsiteY2" fmla="*/ 618773 h 1032388"/>
              <a:gd name="connsiteX3" fmla="*/ 0 w 11517321"/>
              <a:gd name="connsiteY3" fmla="*/ 618773 h 1032388"/>
              <a:gd name="connsiteX4" fmla="*/ 127819 w 11517321"/>
              <a:gd name="connsiteY4" fmla="*/ 0 h 1032388"/>
              <a:gd name="connsiteX0" fmla="*/ 137651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37651 w 11527153"/>
              <a:gd name="connsiteY4" fmla="*/ 0 h 1032388"/>
              <a:gd name="connsiteX0" fmla="*/ 137651 w 11527153"/>
              <a:gd name="connsiteY0" fmla="*/ 0 h 816078"/>
              <a:gd name="connsiteX1" fmla="*/ 11133863 w 11527153"/>
              <a:gd name="connsiteY1" fmla="*/ 816078 h 816078"/>
              <a:gd name="connsiteX2" fmla="*/ 11527153 w 11527153"/>
              <a:gd name="connsiteY2" fmla="*/ 402463 h 816078"/>
              <a:gd name="connsiteX3" fmla="*/ 0 w 11527153"/>
              <a:gd name="connsiteY3" fmla="*/ 481121 h 816078"/>
              <a:gd name="connsiteX4" fmla="*/ 137651 w 11527153"/>
              <a:gd name="connsiteY4" fmla="*/ 0 h 816078"/>
              <a:gd name="connsiteX0" fmla="*/ 157316 w 11527153"/>
              <a:gd name="connsiteY0" fmla="*/ 0 h 963562"/>
              <a:gd name="connsiteX1" fmla="*/ 11133863 w 11527153"/>
              <a:gd name="connsiteY1" fmla="*/ 963562 h 963562"/>
              <a:gd name="connsiteX2" fmla="*/ 11527153 w 11527153"/>
              <a:gd name="connsiteY2" fmla="*/ 549947 h 963562"/>
              <a:gd name="connsiteX3" fmla="*/ 0 w 11527153"/>
              <a:gd name="connsiteY3" fmla="*/ 628605 h 963562"/>
              <a:gd name="connsiteX4" fmla="*/ 157316 w 11527153"/>
              <a:gd name="connsiteY4" fmla="*/ 0 h 963562"/>
              <a:gd name="connsiteX0" fmla="*/ 196645 w 11527153"/>
              <a:gd name="connsiteY0" fmla="*/ 0 h 1032388"/>
              <a:gd name="connsiteX1" fmla="*/ 11133863 w 11527153"/>
              <a:gd name="connsiteY1" fmla="*/ 1032388 h 1032388"/>
              <a:gd name="connsiteX2" fmla="*/ 11527153 w 11527153"/>
              <a:gd name="connsiteY2" fmla="*/ 618773 h 1032388"/>
              <a:gd name="connsiteX3" fmla="*/ 0 w 11527153"/>
              <a:gd name="connsiteY3" fmla="*/ 697431 h 1032388"/>
              <a:gd name="connsiteX4" fmla="*/ 196645 w 11527153"/>
              <a:gd name="connsiteY4" fmla="*/ 0 h 1032388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216310 w 11527153"/>
              <a:gd name="connsiteY0" fmla="*/ 0 h 1091381"/>
              <a:gd name="connsiteX1" fmla="*/ 11133863 w 11527153"/>
              <a:gd name="connsiteY1" fmla="*/ 1091381 h 1091381"/>
              <a:gd name="connsiteX2" fmla="*/ 11527153 w 11527153"/>
              <a:gd name="connsiteY2" fmla="*/ 677766 h 1091381"/>
              <a:gd name="connsiteX3" fmla="*/ 0 w 11527153"/>
              <a:gd name="connsiteY3" fmla="*/ 756424 h 1091381"/>
              <a:gd name="connsiteX4" fmla="*/ 216310 w 11527153"/>
              <a:gd name="connsiteY4" fmla="*/ 0 h 1091381"/>
              <a:gd name="connsiteX0" fmla="*/ 98323 w 11527153"/>
              <a:gd name="connsiteY0" fmla="*/ 0 h 1160207"/>
              <a:gd name="connsiteX1" fmla="*/ 11133863 w 11527153"/>
              <a:gd name="connsiteY1" fmla="*/ 1160207 h 1160207"/>
              <a:gd name="connsiteX2" fmla="*/ 11527153 w 11527153"/>
              <a:gd name="connsiteY2" fmla="*/ 746592 h 1160207"/>
              <a:gd name="connsiteX3" fmla="*/ 0 w 11527153"/>
              <a:gd name="connsiteY3" fmla="*/ 825250 h 1160207"/>
              <a:gd name="connsiteX4" fmla="*/ 98323 w 11527153"/>
              <a:gd name="connsiteY4" fmla="*/ 0 h 1160207"/>
              <a:gd name="connsiteX0" fmla="*/ 88491 w 11527153"/>
              <a:gd name="connsiteY0" fmla="*/ 0 h 1052053"/>
              <a:gd name="connsiteX1" fmla="*/ 11133863 w 11527153"/>
              <a:gd name="connsiteY1" fmla="*/ 1052053 h 1052053"/>
              <a:gd name="connsiteX2" fmla="*/ 11527153 w 11527153"/>
              <a:gd name="connsiteY2" fmla="*/ 638438 h 1052053"/>
              <a:gd name="connsiteX3" fmla="*/ 0 w 11527153"/>
              <a:gd name="connsiteY3" fmla="*/ 717096 h 1052053"/>
              <a:gd name="connsiteX4" fmla="*/ 88491 w 11527153"/>
              <a:gd name="connsiteY4" fmla="*/ 0 h 1052053"/>
              <a:gd name="connsiteX0" fmla="*/ 88491 w 11527153"/>
              <a:gd name="connsiteY0" fmla="*/ 0 h 825911"/>
              <a:gd name="connsiteX1" fmla="*/ 11133863 w 11527153"/>
              <a:gd name="connsiteY1" fmla="*/ 825911 h 825911"/>
              <a:gd name="connsiteX2" fmla="*/ 11527153 w 11527153"/>
              <a:gd name="connsiteY2" fmla="*/ 412296 h 825911"/>
              <a:gd name="connsiteX3" fmla="*/ 0 w 11527153"/>
              <a:gd name="connsiteY3" fmla="*/ 490954 h 825911"/>
              <a:gd name="connsiteX4" fmla="*/ 88491 w 11527153"/>
              <a:gd name="connsiteY4" fmla="*/ 0 h 825911"/>
              <a:gd name="connsiteX0" fmla="*/ 88491 w 11527153"/>
              <a:gd name="connsiteY0" fmla="*/ 0 h 796414"/>
              <a:gd name="connsiteX1" fmla="*/ 11133863 w 11527153"/>
              <a:gd name="connsiteY1" fmla="*/ 796414 h 796414"/>
              <a:gd name="connsiteX2" fmla="*/ 11527153 w 11527153"/>
              <a:gd name="connsiteY2" fmla="*/ 382799 h 796414"/>
              <a:gd name="connsiteX3" fmla="*/ 0 w 11527153"/>
              <a:gd name="connsiteY3" fmla="*/ 461457 h 796414"/>
              <a:gd name="connsiteX4" fmla="*/ 88491 w 11527153"/>
              <a:gd name="connsiteY4" fmla="*/ 0 h 796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27153" h="796414">
                <a:moveTo>
                  <a:pt x="88491" y="0"/>
                </a:moveTo>
                <a:lnTo>
                  <a:pt x="11133863" y="796414"/>
                </a:lnTo>
                <a:lnTo>
                  <a:pt x="11527153" y="382799"/>
                </a:lnTo>
                <a:lnTo>
                  <a:pt x="0" y="461457"/>
                </a:lnTo>
                <a:cubicBezTo>
                  <a:pt x="72103" y="209316"/>
                  <a:pt x="-91767" y="340632"/>
                  <a:pt x="88491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Source : -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8296C8-8375-E027-B167-736BD3857795}"/>
              </a:ext>
            </a:extLst>
          </p:cNvPr>
          <p:cNvSpPr txBox="1">
            <a:spLocks/>
          </p:cNvSpPr>
          <p:nvPr/>
        </p:nvSpPr>
        <p:spPr>
          <a:xfrm>
            <a:off x="347172" y="5507673"/>
            <a:ext cx="11265709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UCI Machine Learning Repository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and made available on Kaggle. 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Thyroid disease records supplied by the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Garavan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Institute and J. Ross Quinlan, New South Wales Institute,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Syndney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Australia,1987. </a:t>
            </a:r>
          </a:p>
          <a:p>
            <a:pPr marL="342900" indent="-3429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Modified by Goldstein Markus et al. in 2015 for “unsupervised anomaly detection”.</a:t>
            </a:r>
            <a:endParaRPr lang="en-IN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endParaRPr lang="en-IN" sz="2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47170" y="1256865"/>
            <a:ext cx="11757535" cy="3059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9172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Records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(observations) from 1984 to early 1987.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</a:t>
            </a:r>
            <a:r>
              <a:rPr lang="en-US" sz="2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Attributes 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(Demographic information, Medical history, etc. )</a:t>
            </a:r>
          </a:p>
          <a:p>
            <a:pPr marL="457200" indent="-457200" algn="l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fr-FR" sz="2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Record format : </a:t>
            </a:r>
            <a:r>
              <a:rPr lang="fr-FR" sz="2200" i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(31 </a:t>
            </a:r>
            <a:r>
              <a:rPr lang="fr-FR" sz="2200" i="1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</a:t>
            </a:r>
            <a:r>
              <a:rPr lang="fr-FR" sz="2200" i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values), diagnoses [record identification]</a:t>
            </a:r>
            <a:endParaRPr lang="en-US" sz="2200" i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l">
              <a:lnSpc>
                <a:spcPct val="170000"/>
              </a:lnSpc>
            </a:pPr>
            <a:r>
              <a:rPr lang="fr-FR" sz="1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1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5" name="Graphic 24" descr="Pie chart with solid fill">
            <a:extLst>
              <a:ext uri="{FF2B5EF4-FFF2-40B4-BE49-F238E27FC236}">
                <a16:creationId xmlns:a16="http://schemas.microsoft.com/office/drawing/2014/main" id="{CB553BA0-448D-6CBB-7F63-204952E67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04781" y="300472"/>
            <a:ext cx="2308100" cy="2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9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4082825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474838"/>
            <a:ext cx="11757535" cy="4377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Others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3D346E90-CBE6-F00F-9824-47473C323D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419" y="858099"/>
            <a:ext cx="4294004" cy="42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01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74000">
              <a:srgbClr val="F42153">
                <a:alpha val="0"/>
                <a:lumMod val="7000"/>
                <a:lumOff val="93000"/>
              </a:srgbClr>
            </a:gs>
            <a:gs pos="83000">
              <a:schemeClr val="bg1">
                <a:alpha val="38000"/>
              </a:schemeClr>
            </a:gs>
            <a:gs pos="100000">
              <a:srgbClr val="F42153">
                <a:alpha val="0"/>
                <a:lumMod val="0"/>
                <a:lumOff val="100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3">
            <a:extLst>
              <a:ext uri="{FF2B5EF4-FFF2-40B4-BE49-F238E27FC236}">
                <a16:creationId xmlns:a16="http://schemas.microsoft.com/office/drawing/2014/main" id="{816C8E34-4B6A-AF7B-2702-91E9DFEC44AF}"/>
              </a:ext>
            </a:extLst>
          </p:cNvPr>
          <p:cNvSpPr/>
          <p:nvPr/>
        </p:nvSpPr>
        <p:spPr>
          <a:xfrm rot="392418">
            <a:off x="78926" y="3601046"/>
            <a:ext cx="11695118" cy="3756762"/>
          </a:xfrm>
          <a:custGeom>
            <a:avLst/>
            <a:gdLst>
              <a:gd name="connsiteX0" fmla="*/ 0 w 3820160"/>
              <a:gd name="connsiteY0" fmla="*/ 1219200 h 2438400"/>
              <a:gd name="connsiteX1" fmla="*/ 1910080 w 3820160"/>
              <a:gd name="connsiteY1" fmla="*/ 0 h 2438400"/>
              <a:gd name="connsiteX2" fmla="*/ 3820160 w 3820160"/>
              <a:gd name="connsiteY2" fmla="*/ 1219200 h 2438400"/>
              <a:gd name="connsiteX3" fmla="*/ 1910080 w 3820160"/>
              <a:gd name="connsiteY3" fmla="*/ 2438400 h 2438400"/>
              <a:gd name="connsiteX4" fmla="*/ 0 w 3820160"/>
              <a:gd name="connsiteY4" fmla="*/ 1219200 h 2438400"/>
              <a:gd name="connsiteX0" fmla="*/ 0 w 5476240"/>
              <a:gd name="connsiteY0" fmla="*/ 4422646 h 4559093"/>
              <a:gd name="connsiteX1" fmla="*/ 3566160 w 5476240"/>
              <a:gd name="connsiteY1" fmla="*/ 135126 h 4559093"/>
              <a:gd name="connsiteX2" fmla="*/ 5476240 w 5476240"/>
              <a:gd name="connsiteY2" fmla="*/ 1354326 h 4559093"/>
              <a:gd name="connsiteX3" fmla="*/ 3566160 w 5476240"/>
              <a:gd name="connsiteY3" fmla="*/ 2573526 h 4559093"/>
              <a:gd name="connsiteX4" fmla="*/ 0 w 5476240"/>
              <a:gd name="connsiteY4" fmla="*/ 4422646 h 4559093"/>
              <a:gd name="connsiteX0" fmla="*/ 38626 w 6398397"/>
              <a:gd name="connsiteY0" fmla="*/ 4422646 h 4739014"/>
              <a:gd name="connsiteX1" fmla="*/ 3604786 w 6398397"/>
              <a:gd name="connsiteY1" fmla="*/ 135126 h 4739014"/>
              <a:gd name="connsiteX2" fmla="*/ 5514866 w 6398397"/>
              <a:gd name="connsiteY2" fmla="*/ 1354326 h 4739014"/>
              <a:gd name="connsiteX3" fmla="*/ 6104146 w 6398397"/>
              <a:gd name="connsiteY3" fmla="*/ 4077206 h 4739014"/>
              <a:gd name="connsiteX4" fmla="*/ 38626 w 6398397"/>
              <a:gd name="connsiteY4" fmla="*/ 4422646 h 4739014"/>
              <a:gd name="connsiteX0" fmla="*/ 41692 w 7069208"/>
              <a:gd name="connsiteY0" fmla="*/ 4665252 h 5020173"/>
              <a:gd name="connsiteX1" fmla="*/ 3607852 w 7069208"/>
              <a:gd name="connsiteY1" fmla="*/ 377732 h 5020173"/>
              <a:gd name="connsiteX2" fmla="*/ 7052092 w 7069208"/>
              <a:gd name="connsiteY2" fmla="*/ 672372 h 5020173"/>
              <a:gd name="connsiteX3" fmla="*/ 6107212 w 7069208"/>
              <a:gd name="connsiteY3" fmla="*/ 4319812 h 5020173"/>
              <a:gd name="connsiteX4" fmla="*/ 41692 w 7069208"/>
              <a:gd name="connsiteY4" fmla="*/ 4665252 h 5020173"/>
              <a:gd name="connsiteX0" fmla="*/ 20421 w 7047937"/>
              <a:gd name="connsiteY0" fmla="*/ 5570428 h 6006506"/>
              <a:gd name="connsiteX1" fmla="*/ 4216501 w 7047937"/>
              <a:gd name="connsiteY1" fmla="*/ 175468 h 6006506"/>
              <a:gd name="connsiteX2" fmla="*/ 7030821 w 7047937"/>
              <a:gd name="connsiteY2" fmla="*/ 1577548 h 6006506"/>
              <a:gd name="connsiteX3" fmla="*/ 6085941 w 7047937"/>
              <a:gd name="connsiteY3" fmla="*/ 5224988 h 6006506"/>
              <a:gd name="connsiteX4" fmla="*/ 20421 w 7047937"/>
              <a:gd name="connsiteY4" fmla="*/ 5570428 h 6006506"/>
              <a:gd name="connsiteX0" fmla="*/ 20121 w 6814722"/>
              <a:gd name="connsiteY0" fmla="*/ 5525088 h 5946573"/>
              <a:gd name="connsiteX1" fmla="*/ 4216201 w 6814722"/>
              <a:gd name="connsiteY1" fmla="*/ 130128 h 5946573"/>
              <a:gd name="connsiteX2" fmla="*/ 6705401 w 6814722"/>
              <a:gd name="connsiteY2" fmla="*/ 1877648 h 5946573"/>
              <a:gd name="connsiteX3" fmla="*/ 6085641 w 6814722"/>
              <a:gd name="connsiteY3" fmla="*/ 5179648 h 5946573"/>
              <a:gd name="connsiteX4" fmla="*/ 20121 w 6814722"/>
              <a:gd name="connsiteY4" fmla="*/ 5525088 h 5946573"/>
              <a:gd name="connsiteX0" fmla="*/ 95076 w 8993994"/>
              <a:gd name="connsiteY0" fmla="*/ 5525088 h 5994058"/>
              <a:gd name="connsiteX1" fmla="*/ 4291156 w 8993994"/>
              <a:gd name="connsiteY1" fmla="*/ 130128 h 5994058"/>
              <a:gd name="connsiteX2" fmla="*/ 6780356 w 8993994"/>
              <a:gd name="connsiteY2" fmla="*/ 1877648 h 5994058"/>
              <a:gd name="connsiteX3" fmla="*/ 8751396 w 8993994"/>
              <a:gd name="connsiteY3" fmla="*/ 5301568 h 5994058"/>
              <a:gd name="connsiteX4" fmla="*/ 95076 w 8993994"/>
              <a:gd name="connsiteY4" fmla="*/ 5525088 h 5994058"/>
              <a:gd name="connsiteX0" fmla="*/ 96478 w 9046747"/>
              <a:gd name="connsiteY0" fmla="*/ 5557141 h 6038080"/>
              <a:gd name="connsiteX1" fmla="*/ 4292558 w 9046747"/>
              <a:gd name="connsiteY1" fmla="*/ 162181 h 6038080"/>
              <a:gd name="connsiteX2" fmla="*/ 7177998 w 9046747"/>
              <a:gd name="connsiteY2" fmla="*/ 1655701 h 6038080"/>
              <a:gd name="connsiteX3" fmla="*/ 8752798 w 9046747"/>
              <a:gd name="connsiteY3" fmla="*/ 5333621 h 6038080"/>
              <a:gd name="connsiteX4" fmla="*/ 96478 w 9046747"/>
              <a:gd name="connsiteY4" fmla="*/ 5557141 h 6038080"/>
              <a:gd name="connsiteX0" fmla="*/ 68988 w 9019257"/>
              <a:gd name="connsiteY0" fmla="*/ 5917031 h 6425850"/>
              <a:gd name="connsiteX1" fmla="*/ 4793388 w 9019257"/>
              <a:gd name="connsiteY1" fmla="*/ 135991 h 6425850"/>
              <a:gd name="connsiteX2" fmla="*/ 7150508 w 9019257"/>
              <a:gd name="connsiteY2" fmla="*/ 2015591 h 6425850"/>
              <a:gd name="connsiteX3" fmla="*/ 8725308 w 9019257"/>
              <a:gd name="connsiteY3" fmla="*/ 5693511 h 6425850"/>
              <a:gd name="connsiteX4" fmla="*/ 68988 w 9019257"/>
              <a:gd name="connsiteY4" fmla="*/ 5917031 h 6425850"/>
              <a:gd name="connsiteX0" fmla="*/ 68916 w 9014882"/>
              <a:gd name="connsiteY0" fmla="*/ 5879174 h 6369702"/>
              <a:gd name="connsiteX1" fmla="*/ 4793316 w 9014882"/>
              <a:gd name="connsiteY1" fmla="*/ 98134 h 6369702"/>
              <a:gd name="connsiteX2" fmla="*/ 7119956 w 9014882"/>
              <a:gd name="connsiteY2" fmla="*/ 2373974 h 6369702"/>
              <a:gd name="connsiteX3" fmla="*/ 8725236 w 9014882"/>
              <a:gd name="connsiteY3" fmla="*/ 5655654 h 6369702"/>
              <a:gd name="connsiteX4" fmla="*/ 68916 w 9014882"/>
              <a:gd name="connsiteY4" fmla="*/ 5879174 h 6369702"/>
              <a:gd name="connsiteX0" fmla="*/ 74237 w 9557761"/>
              <a:gd name="connsiteY0" fmla="*/ 5866541 h 6349781"/>
              <a:gd name="connsiteX1" fmla="*/ 4798637 w 9557761"/>
              <a:gd name="connsiteY1" fmla="*/ 85501 h 6349781"/>
              <a:gd name="connsiteX2" fmla="*/ 9208077 w 9557761"/>
              <a:gd name="connsiteY2" fmla="*/ 2523901 h 6349781"/>
              <a:gd name="connsiteX3" fmla="*/ 8730557 w 9557761"/>
              <a:gd name="connsiteY3" fmla="*/ 5643021 h 6349781"/>
              <a:gd name="connsiteX4" fmla="*/ 74237 w 9557761"/>
              <a:gd name="connsiteY4" fmla="*/ 5866541 h 6349781"/>
              <a:gd name="connsiteX0" fmla="*/ 77099 w 10224752"/>
              <a:gd name="connsiteY0" fmla="*/ 5824447 h 6276048"/>
              <a:gd name="connsiteX1" fmla="*/ 4801499 w 10224752"/>
              <a:gd name="connsiteY1" fmla="*/ 43407 h 6276048"/>
              <a:gd name="connsiteX2" fmla="*/ 10216779 w 10224752"/>
              <a:gd name="connsiteY2" fmla="*/ 3223487 h 6276048"/>
              <a:gd name="connsiteX3" fmla="*/ 8733419 w 10224752"/>
              <a:gd name="connsiteY3" fmla="*/ 5600927 h 6276048"/>
              <a:gd name="connsiteX4" fmla="*/ 77099 w 10224752"/>
              <a:gd name="connsiteY4" fmla="*/ 5824447 h 6276048"/>
              <a:gd name="connsiteX0" fmla="*/ 76827 w 10141956"/>
              <a:gd name="connsiteY0" fmla="*/ 5833031 h 6292355"/>
              <a:gd name="connsiteX1" fmla="*/ 4801227 w 10141956"/>
              <a:gd name="connsiteY1" fmla="*/ 51991 h 6292355"/>
              <a:gd name="connsiteX2" fmla="*/ 10123754 w 10141956"/>
              <a:gd name="connsiteY2" fmla="*/ 3045169 h 6292355"/>
              <a:gd name="connsiteX3" fmla="*/ 8733147 w 10141956"/>
              <a:gd name="connsiteY3" fmla="*/ 5609511 h 6292355"/>
              <a:gd name="connsiteX4" fmla="*/ 76827 w 10141956"/>
              <a:gd name="connsiteY4" fmla="*/ 5833031 h 6292355"/>
              <a:gd name="connsiteX0" fmla="*/ 76617 w 10080875"/>
              <a:gd name="connsiteY0" fmla="*/ 5831961 h 6290368"/>
              <a:gd name="connsiteX1" fmla="*/ 4801017 w 10080875"/>
              <a:gd name="connsiteY1" fmla="*/ 50921 h 6290368"/>
              <a:gd name="connsiteX2" fmla="*/ 10051403 w 10080875"/>
              <a:gd name="connsiteY2" fmla="*/ 3066087 h 6290368"/>
              <a:gd name="connsiteX3" fmla="*/ 8732937 w 10080875"/>
              <a:gd name="connsiteY3" fmla="*/ 5608441 h 6290368"/>
              <a:gd name="connsiteX4" fmla="*/ 76617 w 10080875"/>
              <a:gd name="connsiteY4" fmla="*/ 5831961 h 6290368"/>
              <a:gd name="connsiteX0" fmla="*/ 76437 w 10030851"/>
              <a:gd name="connsiteY0" fmla="*/ 5823050 h 6273305"/>
              <a:gd name="connsiteX1" fmla="*/ 4800837 w 10030851"/>
              <a:gd name="connsiteY1" fmla="*/ 42010 h 6273305"/>
              <a:gd name="connsiteX2" fmla="*/ 9989387 w 10030851"/>
              <a:gd name="connsiteY2" fmla="*/ 3255073 h 6273305"/>
              <a:gd name="connsiteX3" fmla="*/ 8732757 w 10030851"/>
              <a:gd name="connsiteY3" fmla="*/ 5599530 h 6273305"/>
              <a:gd name="connsiteX4" fmla="*/ 76437 w 10030851"/>
              <a:gd name="connsiteY4" fmla="*/ 5823050 h 6273305"/>
              <a:gd name="connsiteX0" fmla="*/ 92222 w 10223264"/>
              <a:gd name="connsiteY0" fmla="*/ 5823050 h 6257643"/>
              <a:gd name="connsiteX1" fmla="*/ 4816622 w 10223264"/>
              <a:gd name="connsiteY1" fmla="*/ 42010 h 6257643"/>
              <a:gd name="connsiteX2" fmla="*/ 10005172 w 10223264"/>
              <a:gd name="connsiteY2" fmla="*/ 3255073 h 6257643"/>
              <a:gd name="connsiteX3" fmla="*/ 9202003 w 10223264"/>
              <a:gd name="connsiteY3" fmla="*/ 5555553 h 6257643"/>
              <a:gd name="connsiteX4" fmla="*/ 92222 w 10223264"/>
              <a:gd name="connsiteY4" fmla="*/ 5823050 h 6257643"/>
              <a:gd name="connsiteX0" fmla="*/ 92713 w 10307592"/>
              <a:gd name="connsiteY0" fmla="*/ 5813025 h 6237484"/>
              <a:gd name="connsiteX1" fmla="*/ 4817113 w 10307592"/>
              <a:gd name="connsiteY1" fmla="*/ 31985 h 6237484"/>
              <a:gd name="connsiteX2" fmla="*/ 10149946 w 10307592"/>
              <a:gd name="connsiteY2" fmla="*/ 3508911 h 6237484"/>
              <a:gd name="connsiteX3" fmla="*/ 9202494 w 10307592"/>
              <a:gd name="connsiteY3" fmla="*/ 5545528 h 6237484"/>
              <a:gd name="connsiteX4" fmla="*/ 92713 w 10307592"/>
              <a:gd name="connsiteY4" fmla="*/ 5813025 h 6237484"/>
              <a:gd name="connsiteX0" fmla="*/ 95354 w 10905969"/>
              <a:gd name="connsiteY0" fmla="*/ 5788310 h 6174314"/>
              <a:gd name="connsiteX1" fmla="*/ 4819754 w 10905969"/>
              <a:gd name="connsiteY1" fmla="*/ 7270 h 6174314"/>
              <a:gd name="connsiteX2" fmla="*/ 10904920 w 10905969"/>
              <a:gd name="connsiteY2" fmla="*/ 4572627 h 6174314"/>
              <a:gd name="connsiteX3" fmla="*/ 9205135 w 10905969"/>
              <a:gd name="connsiteY3" fmla="*/ 5520813 h 6174314"/>
              <a:gd name="connsiteX4" fmla="*/ 95354 w 10905969"/>
              <a:gd name="connsiteY4" fmla="*/ 5788310 h 6174314"/>
              <a:gd name="connsiteX0" fmla="*/ 94691 w 10731680"/>
              <a:gd name="connsiteY0" fmla="*/ 5788166 h 6173808"/>
              <a:gd name="connsiteX1" fmla="*/ 4819091 w 10731680"/>
              <a:gd name="connsiteY1" fmla="*/ 7126 h 6173808"/>
              <a:gd name="connsiteX2" fmla="*/ 10718750 w 10731680"/>
              <a:gd name="connsiteY2" fmla="*/ 4583478 h 6173808"/>
              <a:gd name="connsiteX3" fmla="*/ 9204472 w 10731680"/>
              <a:gd name="connsiteY3" fmla="*/ 5520669 h 6173808"/>
              <a:gd name="connsiteX4" fmla="*/ 94691 w 10731680"/>
              <a:gd name="connsiteY4" fmla="*/ 5788166 h 6173808"/>
              <a:gd name="connsiteX0" fmla="*/ 95728 w 11008357"/>
              <a:gd name="connsiteY0" fmla="*/ 5784052 h 6157006"/>
              <a:gd name="connsiteX1" fmla="*/ 4820128 w 11008357"/>
              <a:gd name="connsiteY1" fmla="*/ 3012 h 6157006"/>
              <a:gd name="connsiteX2" fmla="*/ 11008353 w 11008357"/>
              <a:gd name="connsiteY2" fmla="*/ 4975158 h 6157006"/>
              <a:gd name="connsiteX3" fmla="*/ 9205509 w 11008357"/>
              <a:gd name="connsiteY3" fmla="*/ 5516555 h 6157006"/>
              <a:gd name="connsiteX4" fmla="*/ 95728 w 11008357"/>
              <a:gd name="connsiteY4" fmla="*/ 5784052 h 6157006"/>
              <a:gd name="connsiteX0" fmla="*/ 96066 w 11101444"/>
              <a:gd name="connsiteY0" fmla="*/ 5788455 h 6174821"/>
              <a:gd name="connsiteX1" fmla="*/ 4820466 w 11101444"/>
              <a:gd name="connsiteY1" fmla="*/ 7415 h 6174821"/>
              <a:gd name="connsiteX2" fmla="*/ 11101444 w 11101444"/>
              <a:gd name="connsiteY2" fmla="*/ 4561780 h 6174821"/>
              <a:gd name="connsiteX3" fmla="*/ 9205847 w 11101444"/>
              <a:gd name="connsiteY3" fmla="*/ 5520958 h 6174821"/>
              <a:gd name="connsiteX4" fmla="*/ 96066 w 11101444"/>
              <a:gd name="connsiteY4" fmla="*/ 5788455 h 6174821"/>
              <a:gd name="connsiteX0" fmla="*/ 97706 w 11018278"/>
              <a:gd name="connsiteY0" fmla="*/ 6950615 h 7195460"/>
              <a:gd name="connsiteX1" fmla="*/ 4737300 w 11018278"/>
              <a:gd name="connsiteY1" fmla="*/ 25726 h 7195460"/>
              <a:gd name="connsiteX2" fmla="*/ 11018278 w 11018278"/>
              <a:gd name="connsiteY2" fmla="*/ 4580091 h 7195460"/>
              <a:gd name="connsiteX3" fmla="*/ 9122681 w 11018278"/>
              <a:gd name="connsiteY3" fmla="*/ 5539269 h 7195460"/>
              <a:gd name="connsiteX4" fmla="*/ 97706 w 11018278"/>
              <a:gd name="connsiteY4" fmla="*/ 6950615 h 7195460"/>
              <a:gd name="connsiteX0" fmla="*/ 56260 w 10976832"/>
              <a:gd name="connsiteY0" fmla="*/ 6950615 h 7161454"/>
              <a:gd name="connsiteX1" fmla="*/ 4695854 w 10976832"/>
              <a:gd name="connsiteY1" fmla="*/ 25726 h 7161454"/>
              <a:gd name="connsiteX2" fmla="*/ 10976832 w 10976832"/>
              <a:gd name="connsiteY2" fmla="*/ 4580091 h 7161454"/>
              <a:gd name="connsiteX3" fmla="*/ 7878889 w 10976832"/>
              <a:gd name="connsiteY3" fmla="*/ 5303238 h 7161454"/>
              <a:gd name="connsiteX4" fmla="*/ 56260 w 10976832"/>
              <a:gd name="connsiteY4" fmla="*/ 6950615 h 7161454"/>
              <a:gd name="connsiteX0" fmla="*/ 58431 w 10810194"/>
              <a:gd name="connsiteY0" fmla="*/ 8394506 h 8542332"/>
              <a:gd name="connsiteX1" fmla="*/ 4529216 w 10810194"/>
              <a:gd name="connsiteY1" fmla="*/ 60153 h 8542332"/>
              <a:gd name="connsiteX2" fmla="*/ 10810194 w 10810194"/>
              <a:gd name="connsiteY2" fmla="*/ 4614518 h 8542332"/>
              <a:gd name="connsiteX3" fmla="*/ 7712251 w 10810194"/>
              <a:gd name="connsiteY3" fmla="*/ 5337665 h 8542332"/>
              <a:gd name="connsiteX4" fmla="*/ 58431 w 10810194"/>
              <a:gd name="connsiteY4" fmla="*/ 8394506 h 8542332"/>
              <a:gd name="connsiteX0" fmla="*/ 91430 w 10843193"/>
              <a:gd name="connsiteY0" fmla="*/ 8394891 h 8542734"/>
              <a:gd name="connsiteX1" fmla="*/ 3988275 w 10843193"/>
              <a:gd name="connsiteY1" fmla="*/ 60147 h 8542734"/>
              <a:gd name="connsiteX2" fmla="*/ 10843193 w 10843193"/>
              <a:gd name="connsiteY2" fmla="*/ 4614903 h 8542734"/>
              <a:gd name="connsiteX3" fmla="*/ 7745250 w 10843193"/>
              <a:gd name="connsiteY3" fmla="*/ 5338050 h 8542734"/>
              <a:gd name="connsiteX4" fmla="*/ 91430 w 10843193"/>
              <a:gd name="connsiteY4" fmla="*/ 8394891 h 8542734"/>
              <a:gd name="connsiteX0" fmla="*/ 86889 w 10838652"/>
              <a:gd name="connsiteY0" fmla="*/ 8394892 h 8530805"/>
              <a:gd name="connsiteX1" fmla="*/ 3983734 w 10838652"/>
              <a:gd name="connsiteY1" fmla="*/ 60148 h 8530805"/>
              <a:gd name="connsiteX2" fmla="*/ 10838652 w 10838652"/>
              <a:gd name="connsiteY2" fmla="*/ 4614904 h 8530805"/>
              <a:gd name="connsiteX3" fmla="*/ 7627308 w 10838652"/>
              <a:gd name="connsiteY3" fmla="*/ 5188446 h 8530805"/>
              <a:gd name="connsiteX4" fmla="*/ 86889 w 10838652"/>
              <a:gd name="connsiteY4" fmla="*/ 8394892 h 8530805"/>
              <a:gd name="connsiteX0" fmla="*/ 90668 w 11688372"/>
              <a:gd name="connsiteY0" fmla="*/ 8404945 h 8542121"/>
              <a:gd name="connsiteX1" fmla="*/ 3987513 w 11688372"/>
              <a:gd name="connsiteY1" fmla="*/ 70201 h 8542121"/>
              <a:gd name="connsiteX2" fmla="*/ 11688372 w 11688372"/>
              <a:gd name="connsiteY2" fmla="*/ 4390802 h 8542121"/>
              <a:gd name="connsiteX3" fmla="*/ 7631087 w 11688372"/>
              <a:gd name="connsiteY3" fmla="*/ 5198499 h 8542121"/>
              <a:gd name="connsiteX4" fmla="*/ 90668 w 11688372"/>
              <a:gd name="connsiteY4" fmla="*/ 8404945 h 8542121"/>
              <a:gd name="connsiteX0" fmla="*/ 12537 w 11610241"/>
              <a:gd name="connsiteY0" fmla="*/ 8404945 h 10274753"/>
              <a:gd name="connsiteX1" fmla="*/ 3909382 w 11610241"/>
              <a:gd name="connsiteY1" fmla="*/ 70201 h 10274753"/>
              <a:gd name="connsiteX2" fmla="*/ 11610241 w 11610241"/>
              <a:gd name="connsiteY2" fmla="*/ 4390802 h 10274753"/>
              <a:gd name="connsiteX3" fmla="*/ 5091228 w 11610241"/>
              <a:gd name="connsiteY3" fmla="*/ 10009165 h 10274753"/>
              <a:gd name="connsiteX4" fmla="*/ 12537 w 11610241"/>
              <a:gd name="connsiteY4" fmla="*/ 8404945 h 10274753"/>
              <a:gd name="connsiteX0" fmla="*/ 16636 w 11614340"/>
              <a:gd name="connsiteY0" fmla="*/ 10595093 h 12531696"/>
              <a:gd name="connsiteX1" fmla="*/ 3764224 w 11614340"/>
              <a:gd name="connsiteY1" fmla="*/ 48039 h 12531696"/>
              <a:gd name="connsiteX2" fmla="*/ 11614340 w 11614340"/>
              <a:gd name="connsiteY2" fmla="*/ 6580950 h 12531696"/>
              <a:gd name="connsiteX3" fmla="*/ 5095327 w 11614340"/>
              <a:gd name="connsiteY3" fmla="*/ 12199313 h 12531696"/>
              <a:gd name="connsiteX4" fmla="*/ 16636 w 11614340"/>
              <a:gd name="connsiteY4" fmla="*/ 10595093 h 12531696"/>
              <a:gd name="connsiteX0" fmla="*/ 16283 w 11314548"/>
              <a:gd name="connsiteY0" fmla="*/ 10573976 h 12445762"/>
              <a:gd name="connsiteX1" fmla="*/ 3763871 w 11314548"/>
              <a:gd name="connsiteY1" fmla="*/ 26922 h 12445762"/>
              <a:gd name="connsiteX2" fmla="*/ 11314548 w 11314548"/>
              <a:gd name="connsiteY2" fmla="*/ 7436551 h 12445762"/>
              <a:gd name="connsiteX3" fmla="*/ 5094974 w 11314548"/>
              <a:gd name="connsiteY3" fmla="*/ 12178196 h 12445762"/>
              <a:gd name="connsiteX4" fmla="*/ 16283 w 11314548"/>
              <a:gd name="connsiteY4" fmla="*/ 10573976 h 12445762"/>
              <a:gd name="connsiteX0" fmla="*/ 16210 w 11251469"/>
              <a:gd name="connsiteY0" fmla="*/ 10564311 h 12394709"/>
              <a:gd name="connsiteX1" fmla="*/ 3763798 w 11251469"/>
              <a:gd name="connsiteY1" fmla="*/ 17257 h 12394709"/>
              <a:gd name="connsiteX2" fmla="*/ 11251468 w 11251469"/>
              <a:gd name="connsiteY2" fmla="*/ 7987016 h 12394709"/>
              <a:gd name="connsiteX3" fmla="*/ 5094901 w 11251469"/>
              <a:gd name="connsiteY3" fmla="*/ 12168531 h 12394709"/>
              <a:gd name="connsiteX4" fmla="*/ 16210 w 11251469"/>
              <a:gd name="connsiteY4" fmla="*/ 10564311 h 12394709"/>
              <a:gd name="connsiteX0" fmla="*/ 6992 w 11242250"/>
              <a:gd name="connsiteY0" fmla="*/ 11530177 h 13395480"/>
              <a:gd name="connsiteX1" fmla="*/ 4159381 w 11242250"/>
              <a:gd name="connsiteY1" fmla="*/ 15398 h 13395480"/>
              <a:gd name="connsiteX2" fmla="*/ 11242250 w 11242250"/>
              <a:gd name="connsiteY2" fmla="*/ 8952882 h 13395480"/>
              <a:gd name="connsiteX3" fmla="*/ 5085683 w 11242250"/>
              <a:gd name="connsiteY3" fmla="*/ 13134397 h 13395480"/>
              <a:gd name="connsiteX4" fmla="*/ 6992 w 11242250"/>
              <a:gd name="connsiteY4" fmla="*/ 11530177 h 13395480"/>
              <a:gd name="connsiteX0" fmla="*/ 11156 w 11246414"/>
              <a:gd name="connsiteY0" fmla="*/ 13099574 h 15030782"/>
              <a:gd name="connsiteX1" fmla="*/ 3953502 w 11246414"/>
              <a:gd name="connsiteY1" fmla="*/ 13107 h 15030782"/>
              <a:gd name="connsiteX2" fmla="*/ 11246414 w 11246414"/>
              <a:gd name="connsiteY2" fmla="*/ 10522279 h 15030782"/>
              <a:gd name="connsiteX3" fmla="*/ 5089847 w 11246414"/>
              <a:gd name="connsiteY3" fmla="*/ 14703794 h 15030782"/>
              <a:gd name="connsiteX4" fmla="*/ 11156 w 11246414"/>
              <a:gd name="connsiteY4" fmla="*/ 13099574 h 15030782"/>
              <a:gd name="connsiteX0" fmla="*/ 11133 w 11214640"/>
              <a:gd name="connsiteY0" fmla="*/ 13093669 h 14979254"/>
              <a:gd name="connsiteX1" fmla="*/ 3953479 w 11214640"/>
              <a:gd name="connsiteY1" fmla="*/ 7202 h 14979254"/>
              <a:gd name="connsiteX2" fmla="*/ 11214640 w 11214640"/>
              <a:gd name="connsiteY2" fmla="*/ 11143156 h 14979254"/>
              <a:gd name="connsiteX3" fmla="*/ 5089824 w 11214640"/>
              <a:gd name="connsiteY3" fmla="*/ 14697889 h 14979254"/>
              <a:gd name="connsiteX4" fmla="*/ 11133 w 11214640"/>
              <a:gd name="connsiteY4" fmla="*/ 13093669 h 14979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640" h="14979254">
                <a:moveTo>
                  <a:pt x="11133" y="13093669"/>
                </a:moveTo>
                <a:cubicBezTo>
                  <a:pt x="-178258" y="10645221"/>
                  <a:pt x="2086228" y="332288"/>
                  <a:pt x="3953479" y="7202"/>
                </a:cubicBezTo>
                <a:cubicBezTo>
                  <a:pt x="5820730" y="-317884"/>
                  <a:pt x="11214640" y="10469810"/>
                  <a:pt x="11214640" y="11143156"/>
                </a:cubicBezTo>
                <a:cubicBezTo>
                  <a:pt x="11214640" y="11816502"/>
                  <a:pt x="6957075" y="14372803"/>
                  <a:pt x="5089824" y="14697889"/>
                </a:cubicBezTo>
                <a:cubicBezTo>
                  <a:pt x="3222573" y="15022975"/>
                  <a:pt x="200524" y="15542117"/>
                  <a:pt x="11133" y="13093669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12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BB61BE-C59D-CC06-39F2-6BB1EE3AA4A3}"/>
              </a:ext>
            </a:extLst>
          </p:cNvPr>
          <p:cNvSpPr txBox="1">
            <a:spLocks/>
          </p:cNvSpPr>
          <p:nvPr/>
        </p:nvSpPr>
        <p:spPr>
          <a:xfrm>
            <a:off x="242061" y="2697652"/>
            <a:ext cx="9144000" cy="1098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IN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913AEE7-C59D-A322-4D35-A79A1A521184}"/>
              </a:ext>
            </a:extLst>
          </p:cNvPr>
          <p:cNvSpPr txBox="1">
            <a:spLocks/>
          </p:cNvSpPr>
          <p:nvPr/>
        </p:nvSpPr>
        <p:spPr>
          <a:xfrm>
            <a:off x="327507" y="625008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31 </a:t>
            </a:r>
            <a:r>
              <a:rPr lang="en-US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Attributes</a:t>
            </a:r>
            <a:r>
              <a:rPr lang="fr-FR" sz="4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 </a:t>
            </a:r>
            <a:endParaRPr lang="en-US" sz="48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5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82A6D-3C5C-DABC-ECA3-5F06BFAB3AF3}"/>
              </a:ext>
            </a:extLst>
          </p:cNvPr>
          <p:cNvSpPr txBox="1">
            <a:spLocks/>
          </p:cNvSpPr>
          <p:nvPr/>
        </p:nvSpPr>
        <p:spPr>
          <a:xfrm>
            <a:off x="242060" y="1474838"/>
            <a:ext cx="11757535" cy="4377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Demographic information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Medical history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Laboratory test results</a:t>
            </a:r>
          </a:p>
          <a:p>
            <a:pPr marL="571500" indent="-57150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Others</a:t>
            </a:r>
          </a:p>
          <a:p>
            <a:pPr marL="457200" indent="-457200" algn="l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IN" sz="300" b="1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C7AA689-DAB0-AB49-D791-DCCBFC61801B}"/>
              </a:ext>
            </a:extLst>
          </p:cNvPr>
          <p:cNvSpPr txBox="1">
            <a:spLocks/>
          </p:cNvSpPr>
          <p:nvPr/>
        </p:nvSpPr>
        <p:spPr>
          <a:xfrm>
            <a:off x="779788" y="2685394"/>
            <a:ext cx="11757535" cy="74360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Age 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age of the patient (integer).</a:t>
            </a:r>
          </a:p>
          <a:p>
            <a:pPr algn="l">
              <a:lnSpc>
                <a:spcPct val="170000"/>
              </a:lnSpc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 Sex :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Gender identification of the patient (string)</a:t>
            </a:r>
            <a:endParaRPr lang="en-IN" sz="200" dirty="0">
              <a:solidFill>
                <a:schemeClr val="tx2">
                  <a:lumMod val="7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Graphic 3" descr="Business Growth with solid fill">
            <a:extLst>
              <a:ext uri="{FF2B5EF4-FFF2-40B4-BE49-F238E27FC236}">
                <a16:creationId xmlns:a16="http://schemas.microsoft.com/office/drawing/2014/main" id="{33276F6C-83D2-6539-B807-3BD1B71E4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44954" y="1389755"/>
            <a:ext cx="3126053" cy="312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86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1641</Words>
  <Application>Microsoft Office PowerPoint</Application>
  <PresentationFormat>Widescreen</PresentationFormat>
  <Paragraphs>342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 Narrow</vt:lpstr>
      <vt:lpstr>Arial</vt:lpstr>
      <vt:lpstr>Calibri</vt:lpstr>
      <vt:lpstr>Calibri Light</vt:lpstr>
      <vt:lpstr>Consolas</vt:lpstr>
      <vt:lpstr>Open Sans</vt:lpstr>
      <vt:lpstr>Wingdings</vt:lpstr>
      <vt:lpstr>Office Theme</vt:lpstr>
      <vt:lpstr>THYROID DISEASE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THYROID DISEASE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THYROID  DISEASE  DETECTION</dc:title>
  <dc:creator>ΛＬΞＮㆍ ㆍ</dc:creator>
  <cp:lastModifiedBy>Moksh Jaiswal</cp:lastModifiedBy>
  <cp:revision>74</cp:revision>
  <dcterms:created xsi:type="dcterms:W3CDTF">2024-05-24T18:15:48Z</dcterms:created>
  <dcterms:modified xsi:type="dcterms:W3CDTF">2024-05-25T16:03:34Z</dcterms:modified>
</cp:coreProperties>
</file>